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62" r:id="rId7"/>
    <p:sldId id="263" r:id="rId8"/>
    <p:sldId id="259" r:id="rId9"/>
    <p:sldId id="260" r:id="rId10"/>
    <p:sldId id="266" r:id="rId11"/>
    <p:sldId id="272" r:id="rId12"/>
    <p:sldId id="264" r:id="rId13"/>
    <p:sldId id="300" r:id="rId14"/>
    <p:sldId id="301" r:id="rId15"/>
    <p:sldId id="302" r:id="rId16"/>
    <p:sldId id="303" r:id="rId17"/>
    <p:sldId id="304" r:id="rId18"/>
    <p:sldId id="295" r:id="rId19"/>
    <p:sldId id="265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pos="240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orient="horz" pos="1176" userDrawn="1">
          <p15:clr>
            <a:srgbClr val="A4A3A4"/>
          </p15:clr>
        </p15:guide>
        <p15:guide id="5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75637" autoAdjust="0"/>
  </p:normalViewPr>
  <p:slideViewPr>
    <p:cSldViewPr snapToGrid="0">
      <p:cViewPr varScale="1">
        <p:scale>
          <a:sx n="74" d="100"/>
          <a:sy n="74" d="100"/>
        </p:scale>
        <p:origin x="176" y="208"/>
      </p:cViewPr>
      <p:guideLst>
        <p:guide orient="horz" pos="432"/>
        <p:guide pos="240"/>
        <p:guide pos="600"/>
        <p:guide orient="horz" pos="1176"/>
        <p:guide pos="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D9E0E-8D9A-4A03-ACE6-F1431333673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A9848B0-5097-4688-B9EE-6DA528DC5979}">
      <dgm:prSet/>
      <dgm:spPr/>
      <dgm:t>
        <a:bodyPr/>
        <a:lstStyle/>
        <a:p>
          <a:r>
            <a:rPr lang="en-US"/>
            <a:t>Equity and Social Justice Lens</a:t>
          </a:r>
        </a:p>
      </dgm:t>
    </dgm:pt>
    <dgm:pt modelId="{C03E41E8-937D-4AFC-9CC1-33A76908E6E2}" type="parTrans" cxnId="{A7DD92A6-8791-4918-A0CA-D93C06141A52}">
      <dgm:prSet/>
      <dgm:spPr/>
      <dgm:t>
        <a:bodyPr/>
        <a:lstStyle/>
        <a:p>
          <a:endParaRPr lang="en-US"/>
        </a:p>
      </dgm:t>
    </dgm:pt>
    <dgm:pt modelId="{DC8FE946-99C7-401E-92F2-B8233B0B3498}" type="sibTrans" cxnId="{A7DD92A6-8791-4918-A0CA-D93C06141A52}">
      <dgm:prSet/>
      <dgm:spPr/>
      <dgm:t>
        <a:bodyPr/>
        <a:lstStyle/>
        <a:p>
          <a:endParaRPr lang="en-US"/>
        </a:p>
      </dgm:t>
    </dgm:pt>
    <dgm:pt modelId="{E9E19198-9F05-4BC8-BCCB-655A6597C828}">
      <dgm:prSet/>
      <dgm:spPr/>
      <dgm:t>
        <a:bodyPr/>
        <a:lstStyle/>
        <a:p>
          <a:r>
            <a:rPr lang="en-US" dirty="0"/>
            <a:t>Promotion Strategy </a:t>
          </a:r>
        </a:p>
      </dgm:t>
    </dgm:pt>
    <dgm:pt modelId="{AEE35749-8971-4987-BA9A-5F832D56758D}" type="parTrans" cxnId="{434C8F4A-3E53-4C4F-9FC4-E8F43F14A3D2}">
      <dgm:prSet/>
      <dgm:spPr/>
      <dgm:t>
        <a:bodyPr/>
        <a:lstStyle/>
        <a:p>
          <a:endParaRPr lang="en-US"/>
        </a:p>
      </dgm:t>
    </dgm:pt>
    <dgm:pt modelId="{7449D50D-FC2F-4478-819E-747FB32E05AE}" type="sibTrans" cxnId="{434C8F4A-3E53-4C4F-9FC4-E8F43F14A3D2}">
      <dgm:prSet/>
      <dgm:spPr/>
      <dgm:t>
        <a:bodyPr/>
        <a:lstStyle/>
        <a:p>
          <a:endParaRPr lang="en-US"/>
        </a:p>
      </dgm:t>
    </dgm:pt>
    <dgm:pt modelId="{6219F920-C618-47C9-8D59-282B0A5F3DFC}" type="pres">
      <dgm:prSet presAssocID="{47AD9E0E-8D9A-4A03-ACE6-F143133367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72E1DD-652B-4546-9746-4622C1FCFEC0}" type="pres">
      <dgm:prSet presAssocID="{DA9848B0-5097-4688-B9EE-6DA528DC59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72E6-5B2B-4966-8DAE-53A02D446F37}" type="pres">
      <dgm:prSet presAssocID="{DC8FE946-99C7-401E-92F2-B8233B0B3498}" presName="spacer" presStyleCnt="0"/>
      <dgm:spPr/>
    </dgm:pt>
    <dgm:pt modelId="{A23526FD-D15A-48FC-8D28-74B21BF271D5}" type="pres">
      <dgm:prSet presAssocID="{E9E19198-9F05-4BC8-BCCB-655A6597C8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1843F-0345-4348-8CA1-0C221DCFDBC3}" type="presOf" srcId="{DA9848B0-5097-4688-B9EE-6DA528DC5979}" destId="{6B72E1DD-652B-4546-9746-4622C1FCFEC0}" srcOrd="0" destOrd="0" presId="urn:microsoft.com/office/officeart/2005/8/layout/vList2"/>
    <dgm:cxn modelId="{A7DD92A6-8791-4918-A0CA-D93C06141A52}" srcId="{47AD9E0E-8D9A-4A03-ACE6-F14313336737}" destId="{DA9848B0-5097-4688-B9EE-6DA528DC5979}" srcOrd="0" destOrd="0" parTransId="{C03E41E8-937D-4AFC-9CC1-33A76908E6E2}" sibTransId="{DC8FE946-99C7-401E-92F2-B8233B0B3498}"/>
    <dgm:cxn modelId="{66DE6048-3FA4-4990-B9EC-45B1F5AD6564}" type="presOf" srcId="{E9E19198-9F05-4BC8-BCCB-655A6597C828}" destId="{A23526FD-D15A-48FC-8D28-74B21BF271D5}" srcOrd="0" destOrd="0" presId="urn:microsoft.com/office/officeart/2005/8/layout/vList2"/>
    <dgm:cxn modelId="{BA608046-31CE-4455-9DC9-EC2DA7388DC6}" type="presOf" srcId="{47AD9E0E-8D9A-4A03-ACE6-F14313336737}" destId="{6219F920-C618-47C9-8D59-282B0A5F3DFC}" srcOrd="0" destOrd="0" presId="urn:microsoft.com/office/officeart/2005/8/layout/vList2"/>
    <dgm:cxn modelId="{434C8F4A-3E53-4C4F-9FC4-E8F43F14A3D2}" srcId="{47AD9E0E-8D9A-4A03-ACE6-F14313336737}" destId="{E9E19198-9F05-4BC8-BCCB-655A6597C828}" srcOrd="1" destOrd="0" parTransId="{AEE35749-8971-4987-BA9A-5F832D56758D}" sibTransId="{7449D50D-FC2F-4478-819E-747FB32E05AE}"/>
    <dgm:cxn modelId="{420F452D-2313-463E-BA9C-352DAE20C839}" type="presParOf" srcId="{6219F920-C618-47C9-8D59-282B0A5F3DFC}" destId="{6B72E1DD-652B-4546-9746-4622C1FCFEC0}" srcOrd="0" destOrd="0" presId="urn:microsoft.com/office/officeart/2005/8/layout/vList2"/>
    <dgm:cxn modelId="{97583E34-64F3-4836-8EA6-B172CFB089FE}" type="presParOf" srcId="{6219F920-C618-47C9-8D59-282B0A5F3DFC}" destId="{195E72E6-5B2B-4966-8DAE-53A02D446F37}" srcOrd="1" destOrd="0" presId="urn:microsoft.com/office/officeart/2005/8/layout/vList2"/>
    <dgm:cxn modelId="{3808F84F-258D-4689-B346-4C42FA43BAED}" type="presParOf" srcId="{6219F920-C618-47C9-8D59-282B0A5F3DFC}" destId="{A23526FD-D15A-48FC-8D28-74B21BF271D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2E1DD-652B-4546-9746-4622C1FCFEC0}">
      <dsp:nvSpPr>
        <dsp:cNvPr id="0" name=""/>
        <dsp:cNvSpPr/>
      </dsp:nvSpPr>
      <dsp:spPr>
        <a:xfrm>
          <a:off x="0" y="426383"/>
          <a:ext cx="6263640" cy="2251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/>
            <a:t>Equity and Social Justice Lens</a:t>
          </a:r>
        </a:p>
      </dsp:txBody>
      <dsp:txXfrm>
        <a:off x="109889" y="536272"/>
        <a:ext cx="6043862" cy="2031302"/>
      </dsp:txXfrm>
    </dsp:sp>
    <dsp:sp modelId="{A23526FD-D15A-48FC-8D28-74B21BF271D5}">
      <dsp:nvSpPr>
        <dsp:cNvPr id="0" name=""/>
        <dsp:cNvSpPr/>
      </dsp:nvSpPr>
      <dsp:spPr>
        <a:xfrm>
          <a:off x="0" y="2827223"/>
          <a:ext cx="6263640" cy="2251080"/>
        </a:xfrm>
        <a:prstGeom prst="roundRect">
          <a:avLst/>
        </a:prstGeom>
        <a:solidFill>
          <a:schemeClr val="accent5">
            <a:hueOff val="-1849939"/>
            <a:satOff val="71500"/>
            <a:lumOff val="1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/>
            <a:t>Promotion Strategy </a:t>
          </a:r>
        </a:p>
      </dsp:txBody>
      <dsp:txXfrm>
        <a:off x="109889" y="2937112"/>
        <a:ext cx="6043862" cy="203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6C13A6F-194A-4534-B298-1C059553D49C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CE1C694-581B-4AF9-A13B-2536B28E5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B6B07E-46C8-4C4E-8B8A-9E30779A45A5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8D4F00C-83A9-48B8-95E0-096ABE06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04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3237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5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D247-84F9-4B8E-BF48-71BB938B1BF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80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D247-84F9-4B8E-BF48-71BB938B1BF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2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1F6B6-6A3B-427A-B6A4-27A1DF611F2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48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sure there will be a range of questions from formatting to submissions.</a:t>
            </a:r>
          </a:p>
          <a:p>
            <a:endParaRPr lang="en-US" dirty="0"/>
          </a:p>
          <a:p>
            <a:r>
              <a:rPr lang="en-US" dirty="0"/>
              <a:t>Q#1: access to </a:t>
            </a:r>
            <a:r>
              <a:rPr lang="en-US" dirty="0" err="1"/>
              <a:t>ppt</a:t>
            </a:r>
            <a:r>
              <a:rPr lang="en-US" dirty="0"/>
              <a:t> info? – after Oct. 30</a:t>
            </a:r>
            <a:r>
              <a:rPr lang="en-US" baseline="30000" dirty="0"/>
              <a:t>th</a:t>
            </a:r>
            <a:r>
              <a:rPr lang="en-US" dirty="0"/>
              <a:t> webinar - will be posted</a:t>
            </a:r>
          </a:p>
          <a:p>
            <a:endParaRPr lang="en-US" dirty="0"/>
          </a:p>
          <a:p>
            <a:r>
              <a:rPr lang="en-US" dirty="0"/>
              <a:t>Q#2:</a:t>
            </a:r>
            <a:r>
              <a:rPr lang="en-US" baseline="0" dirty="0"/>
              <a:t>  Link BSK funding to other funding? – be transparent about other funding (RFP Question</a:t>
            </a:r>
          </a:p>
          <a:p>
            <a:endParaRPr lang="en-US" baseline="0" dirty="0"/>
          </a:p>
          <a:p>
            <a:r>
              <a:rPr lang="en-US" baseline="0" dirty="0"/>
              <a:t>Q#3: fund within Seattle City limits? – yes, will be providing contracts within City. “dead zones” will be given preferential treatment South King County plus South Seattle and West Seattle/White Center – expand beyond funded orgs to Kent, Auburn, Federal Way</a:t>
            </a:r>
          </a:p>
          <a:p>
            <a:endParaRPr lang="en-US" baseline="0" dirty="0"/>
          </a:p>
          <a:p>
            <a:r>
              <a:rPr lang="en-US" baseline="0" dirty="0"/>
              <a:t>Q#4: How do we help people move from talk stage to action stage? Community meetings with immigrants – not seeing action from meeting with government folks. Slowness of bureaucracy and lack of understanding re: speed of policy change. When my boss – </a:t>
            </a:r>
          </a:p>
          <a:p>
            <a:r>
              <a:rPr lang="en-US" baseline="0" dirty="0"/>
              <a:t>How do you help people who don’t understand democracy – don’t want to participate – because things take too long.</a:t>
            </a:r>
          </a:p>
          <a:p>
            <a:r>
              <a:rPr lang="en-US" baseline="0" dirty="0" err="1"/>
              <a:t>Zd</a:t>
            </a:r>
            <a:r>
              <a:rPr lang="en-US" baseline="0" dirty="0"/>
              <a:t>: relationships with community – important – genuine relationships with community members = parents, youth – ongoing </a:t>
            </a:r>
          </a:p>
          <a:p>
            <a:r>
              <a:rPr lang="en-US" baseline="0" dirty="0"/>
              <a:t>Building confidence and hope with people who are burned out.</a:t>
            </a:r>
          </a:p>
          <a:p>
            <a:r>
              <a:rPr lang="en-US" baseline="0" dirty="0"/>
              <a:t>Building relationships with community – not just Council members – not back door process. Not how we do this. </a:t>
            </a:r>
          </a:p>
          <a:p>
            <a:r>
              <a:rPr lang="en-US" baseline="0" dirty="0"/>
              <a:t>Demonstrate relationships with community –</a:t>
            </a:r>
          </a:p>
          <a:p>
            <a:endParaRPr lang="en-US" baseline="0" dirty="0"/>
          </a:p>
          <a:p>
            <a:r>
              <a:rPr lang="en-US" baseline="0" dirty="0"/>
              <a:t>Q#5: RFP mentions connecting older youth to employment – what about to college? </a:t>
            </a:r>
          </a:p>
          <a:p>
            <a:r>
              <a:rPr lang="en-US" baseline="0" dirty="0"/>
              <a:t>We focus on high school and older youth </a:t>
            </a:r>
          </a:p>
          <a:p>
            <a:r>
              <a:rPr lang="en-US" baseline="0" dirty="0"/>
              <a:t>Should we focus on high school age youth – pos. cultural identity and education</a:t>
            </a:r>
          </a:p>
          <a:p>
            <a:r>
              <a:rPr lang="en-US" baseline="0" dirty="0"/>
              <a:t>Or,  college age youth – retention in college – </a:t>
            </a:r>
          </a:p>
          <a:p>
            <a:endParaRPr lang="en-US" baseline="0" dirty="0"/>
          </a:p>
          <a:p>
            <a:r>
              <a:rPr lang="en-US" baseline="0" dirty="0"/>
              <a:t>Want to support youth who are in college</a:t>
            </a:r>
          </a:p>
          <a:p>
            <a:r>
              <a:rPr lang="en-US" baseline="0" dirty="0"/>
              <a:t>Retention is important – life happens for older youth…</a:t>
            </a:r>
          </a:p>
          <a:p>
            <a:r>
              <a:rPr lang="en-US" baseline="0" dirty="0"/>
              <a:t>What does it mean for us to support youth </a:t>
            </a:r>
          </a:p>
          <a:p>
            <a:r>
              <a:rPr lang="en-US" baseline="0" dirty="0"/>
              <a:t>“access” implied </a:t>
            </a:r>
          </a:p>
          <a:p>
            <a:endParaRPr lang="en-US" baseline="0" dirty="0"/>
          </a:p>
          <a:p>
            <a:r>
              <a:rPr lang="en-US" baseline="0" dirty="0"/>
              <a:t>RFP – say post-secondary </a:t>
            </a:r>
          </a:p>
          <a:p>
            <a:endParaRPr lang="en-US" baseline="0" dirty="0"/>
          </a:p>
          <a:p>
            <a:r>
              <a:rPr lang="en-US" baseline="0" dirty="0"/>
              <a:t>RC: Most important: Relationships, Guidance and Resources</a:t>
            </a:r>
          </a:p>
          <a:p>
            <a:r>
              <a:rPr lang="en-US" baseline="0" dirty="0"/>
              <a:t>Working with most affected youth</a:t>
            </a:r>
          </a:p>
          <a:p>
            <a:endParaRPr lang="en-US" baseline="0" dirty="0"/>
          </a:p>
          <a:p>
            <a:r>
              <a:rPr lang="en-US" baseline="0" dirty="0"/>
              <a:t>Provide clarification re: college age youth</a:t>
            </a:r>
          </a:p>
          <a:p>
            <a:endParaRPr lang="en-US" baseline="0" dirty="0"/>
          </a:p>
          <a:p>
            <a:r>
              <a:rPr lang="en-US" baseline="0" dirty="0"/>
              <a:t>Q#6: We work with marginalized youth – do they have to be youth involved in </a:t>
            </a:r>
            <a:r>
              <a:rPr lang="en-US" baseline="0" dirty="0" err="1"/>
              <a:t>jj</a:t>
            </a:r>
            <a:r>
              <a:rPr lang="en-US" baseline="0" dirty="0"/>
              <a:t>/prison? </a:t>
            </a:r>
          </a:p>
          <a:p>
            <a:r>
              <a:rPr lang="en-US" dirty="0" err="1"/>
              <a:t>Zd</a:t>
            </a:r>
            <a:r>
              <a:rPr lang="en-US" dirty="0"/>
              <a:t>: no</a:t>
            </a:r>
            <a:r>
              <a:rPr lang="en-US" baseline="0" dirty="0"/>
              <a:t>, youth don’t have to be involved in prison. Work with youth who are not involved – great – keep them going…</a:t>
            </a:r>
          </a:p>
          <a:p>
            <a:endParaRPr lang="en-US" baseline="0" dirty="0"/>
          </a:p>
          <a:p>
            <a:r>
              <a:rPr lang="en-US" baseline="0" dirty="0"/>
              <a:t>FWYAT – youth involved – shot before he went to college – not </a:t>
            </a:r>
          </a:p>
          <a:p>
            <a:endParaRPr lang="en-US" baseline="0" dirty="0"/>
          </a:p>
          <a:p>
            <a:r>
              <a:rPr lang="en-US" baseline="0" dirty="0"/>
              <a:t>Q#7: is it better to ask for lower amount than higher amount? All the grants have been more competitive – you are using social justice lens – people being funded at lower levels.</a:t>
            </a:r>
          </a:p>
          <a:p>
            <a:endParaRPr lang="en-US" baseline="0" dirty="0"/>
          </a:p>
          <a:p>
            <a:r>
              <a:rPr lang="en-US" baseline="0" dirty="0" err="1"/>
              <a:t>Zd</a:t>
            </a:r>
            <a:r>
              <a:rPr lang="en-US" baseline="0" dirty="0"/>
              <a:t>: YD RFP was hard one because of large number of applicants (170 apps). </a:t>
            </a:r>
          </a:p>
          <a:p>
            <a:endParaRPr lang="en-US" baseline="0" dirty="0"/>
          </a:p>
          <a:p>
            <a:r>
              <a:rPr lang="en-US" baseline="0" dirty="0"/>
              <a:t>We want to make sure we are wasting your time or your wasting our time.</a:t>
            </a:r>
          </a:p>
          <a:p>
            <a:endParaRPr lang="en-US" baseline="0" dirty="0"/>
          </a:p>
          <a:p>
            <a:r>
              <a:rPr lang="en-US" baseline="0" dirty="0" err="1"/>
              <a:t>Zd</a:t>
            </a:r>
            <a:r>
              <a:rPr lang="en-US" baseline="0" dirty="0"/>
              <a:t>: if you can justify why.</a:t>
            </a:r>
          </a:p>
          <a:p>
            <a:endParaRPr lang="en-US" baseline="0" dirty="0"/>
          </a:p>
          <a:p>
            <a:r>
              <a:rPr lang="en-US" baseline="0" dirty="0"/>
              <a:t>Will you fund for lower amounts? </a:t>
            </a:r>
          </a:p>
          <a:p>
            <a:endParaRPr lang="en-US" baseline="0" dirty="0"/>
          </a:p>
          <a:p>
            <a:r>
              <a:rPr lang="en-US" baseline="0" dirty="0" err="1"/>
              <a:t>Rc</a:t>
            </a:r>
            <a:r>
              <a:rPr lang="en-US" baseline="0" dirty="0"/>
              <a:t>: funding for just training? Funding for lower amount – </a:t>
            </a:r>
          </a:p>
          <a:p>
            <a:r>
              <a:rPr lang="en-US" baseline="0" dirty="0"/>
              <a:t>Larger org. may fund another type of community support – will fund </a:t>
            </a:r>
          </a:p>
          <a:p>
            <a:endParaRPr lang="en-US" baseline="0" dirty="0"/>
          </a:p>
          <a:p>
            <a:r>
              <a:rPr lang="en-US" baseline="0" dirty="0" err="1"/>
              <a:t>Zc</a:t>
            </a:r>
            <a:r>
              <a:rPr lang="en-US" baseline="0" dirty="0"/>
              <a:t>: want to fund in Kent, home grown orgs. Don’t want to see orgs in Seattle requesting $400K to work in Kent (Outreach person plus Case Manager, TA, IT, accounting, etc.) Want to support that.</a:t>
            </a:r>
          </a:p>
          <a:p>
            <a:endParaRPr lang="en-US" baseline="0" dirty="0"/>
          </a:p>
          <a:p>
            <a:r>
              <a:rPr lang="en-US" baseline="0" dirty="0"/>
              <a:t>Q#8: What if long term impact is beyond 18 months?</a:t>
            </a:r>
          </a:p>
          <a:p>
            <a:r>
              <a:rPr lang="en-US" baseline="0" dirty="0" err="1"/>
              <a:t>Zd</a:t>
            </a:r>
            <a:r>
              <a:rPr lang="en-US" baseline="0" dirty="0"/>
              <a:t>: can’t make any promises beyond funding period</a:t>
            </a:r>
          </a:p>
          <a:p>
            <a:endParaRPr lang="en-US" baseline="0" dirty="0"/>
          </a:p>
          <a:p>
            <a:r>
              <a:rPr lang="en-US" baseline="0" dirty="0"/>
              <a:t>Working with kids who – </a:t>
            </a:r>
          </a:p>
          <a:p>
            <a:endParaRPr lang="en-US" baseline="0" dirty="0"/>
          </a:p>
          <a:p>
            <a:r>
              <a:rPr lang="en-US" baseline="0" dirty="0"/>
              <a:t>Some of our kids of color – opportunities in life and come back – measure outcomes</a:t>
            </a:r>
          </a:p>
          <a:p>
            <a:endParaRPr lang="en-US" baseline="0" dirty="0"/>
          </a:p>
          <a:p>
            <a:r>
              <a:rPr lang="en-US" baseline="0" dirty="0" err="1"/>
              <a:t>Zd</a:t>
            </a:r>
            <a:r>
              <a:rPr lang="en-US" baseline="0" dirty="0"/>
              <a:t>: work closely with providers re: evaluation and performance measures, 1:1 conversation to measure progress. We will have contract recipients will come together to talk and discuss how we measure success.</a:t>
            </a:r>
          </a:p>
          <a:p>
            <a:endParaRPr lang="en-US" baseline="0" dirty="0"/>
          </a:p>
          <a:p>
            <a:r>
              <a:rPr lang="en-US" baseline="0" dirty="0" err="1"/>
              <a:t>Rc</a:t>
            </a:r>
            <a:r>
              <a:rPr lang="en-US" baseline="0" dirty="0"/>
              <a:t>: timeline goes past that – will help evaluators to see – long term impact </a:t>
            </a:r>
          </a:p>
          <a:p>
            <a:endParaRPr lang="en-US" baseline="0" dirty="0"/>
          </a:p>
          <a:p>
            <a:r>
              <a:rPr lang="en-US" baseline="0" dirty="0" err="1"/>
              <a:t>Zd</a:t>
            </a:r>
            <a:r>
              <a:rPr lang="en-US" baseline="0" dirty="0"/>
              <a:t>: review panel – robust – youth/young adults, parents, leg aides and government </a:t>
            </a:r>
          </a:p>
          <a:p>
            <a:endParaRPr lang="en-US" baseline="0" dirty="0"/>
          </a:p>
          <a:p>
            <a:r>
              <a:rPr lang="en-US" baseline="0" dirty="0"/>
              <a:t>Q#9: can a single org apply twice for distinct programs?</a:t>
            </a:r>
          </a:p>
          <a:p>
            <a:endParaRPr lang="en-US" baseline="0" dirty="0"/>
          </a:p>
          <a:p>
            <a:r>
              <a:rPr lang="en-US" baseline="0" dirty="0"/>
              <a:t>Yes, your </a:t>
            </a:r>
            <a:r>
              <a:rPr lang="en-US" baseline="0" dirty="0" err="1"/>
              <a:t>appllications</a:t>
            </a:r>
            <a:r>
              <a:rPr lang="en-US" baseline="0" dirty="0"/>
              <a:t> will be competing against one another in same pool. Doesn’t necessarily increase your chances.</a:t>
            </a:r>
          </a:p>
          <a:p>
            <a:endParaRPr lang="en-US" baseline="0" dirty="0"/>
          </a:p>
          <a:p>
            <a:r>
              <a:rPr lang="en-US" baseline="0" dirty="0"/>
              <a:t>Q#10: South Seattle? Yes</a:t>
            </a:r>
          </a:p>
          <a:p>
            <a:endParaRPr lang="en-US" baseline="0" dirty="0"/>
          </a:p>
          <a:p>
            <a:r>
              <a:rPr lang="en-US" baseline="0" dirty="0"/>
              <a:t>Q#11: Demographics – staff reflect demographics of community? </a:t>
            </a:r>
          </a:p>
          <a:p>
            <a:endParaRPr lang="en-US" baseline="0" dirty="0"/>
          </a:p>
          <a:p>
            <a:r>
              <a:rPr lang="en-US" baseline="0" dirty="0" err="1"/>
              <a:t>Zd</a:t>
            </a:r>
            <a:r>
              <a:rPr lang="en-US" baseline="0" dirty="0"/>
              <a:t>: one of our desires is to see that change. Decision-makers do they understand and have the experience of the youth/young adults </a:t>
            </a:r>
          </a:p>
          <a:p>
            <a:endParaRPr lang="en-US" baseline="0" dirty="0"/>
          </a:p>
          <a:p>
            <a:r>
              <a:rPr lang="en-US" baseline="0" dirty="0"/>
              <a:t>KB: Historically Black colleges 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  <a:r>
              <a:rPr lang="en-US" baseline="0" dirty="0" err="1"/>
              <a:t>zd</a:t>
            </a:r>
            <a:r>
              <a:rPr lang="en-US" baseline="0" dirty="0"/>
              <a:t>: we want to know who are making decisions about program. If that is an all white group, will be a real challenge for us. Willing to provide support to diversify that group – doesn’t mean you’ll receive the contract. All too often, that means if all white group – </a:t>
            </a:r>
          </a:p>
          <a:p>
            <a:endParaRPr lang="en-US" baseline="0" dirty="0"/>
          </a:p>
          <a:p>
            <a:r>
              <a:rPr lang="en-US" baseline="0" dirty="0" err="1"/>
              <a:t>Rc</a:t>
            </a:r>
            <a:r>
              <a:rPr lang="en-US" baseline="0" dirty="0"/>
              <a:t>: RFP App Qs </a:t>
            </a:r>
          </a:p>
          <a:p>
            <a:endParaRPr lang="en-US" baseline="0" dirty="0"/>
          </a:p>
          <a:p>
            <a:r>
              <a:rPr lang="en-US" baseline="0" dirty="0"/>
              <a:t>Q#12: Is parent involvement a fundamental part of the process?</a:t>
            </a:r>
          </a:p>
          <a:p>
            <a:endParaRPr lang="en-US" baseline="0" dirty="0"/>
          </a:p>
          <a:p>
            <a:r>
              <a:rPr lang="en-US" baseline="0" dirty="0"/>
              <a:t>YES! They’re involved throughout the entire process – RFP development, review, post-application, planning,  etc. </a:t>
            </a:r>
          </a:p>
          <a:p>
            <a:endParaRPr lang="en-US" baseline="0" dirty="0"/>
          </a:p>
          <a:p>
            <a:r>
              <a:rPr lang="en-US" baseline="0" dirty="0"/>
              <a:t>Pipeline to playpen to state pen</a:t>
            </a:r>
          </a:p>
          <a:p>
            <a:endParaRPr lang="en-US" baseline="0" dirty="0"/>
          </a:p>
          <a:p>
            <a:r>
              <a:rPr lang="en-US" baseline="0" dirty="0"/>
              <a:t>This one talks about school – parents understand - </a:t>
            </a:r>
          </a:p>
          <a:p>
            <a:endParaRPr lang="en-US" dirty="0"/>
          </a:p>
          <a:p>
            <a:r>
              <a:rPr lang="en-US" dirty="0"/>
              <a:t>Community</a:t>
            </a:r>
            <a:r>
              <a:rPr lang="en-US" baseline="0" dirty="0"/>
              <a:t> college program – parent involvement ex.</a:t>
            </a:r>
            <a:endParaRPr lang="en-US" dirty="0"/>
          </a:p>
          <a:p>
            <a:r>
              <a:rPr lang="en-US" dirty="0"/>
              <a:t>Male role models</a:t>
            </a:r>
          </a:p>
          <a:p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9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4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Building </a:t>
            </a:r>
            <a:r>
              <a:rPr lang="en-US" b="1" dirty="0"/>
              <a:t>strength and resilience</a:t>
            </a:r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b="1" dirty="0"/>
              <a:t>Most comprehensive approach</a:t>
            </a:r>
            <a:r>
              <a:rPr lang="en-US" dirty="0"/>
              <a:t> to child development in the nation.</a:t>
            </a:r>
            <a:endParaRPr lang="en-US" b="1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More babies born healthy, more kids thrive, and more young people happy, healthy, successful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2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So how do we do it?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Increase the good, decrease the bad, intervene when needed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b="1" dirty="0"/>
              <a:t>Promotion: </a:t>
            </a:r>
            <a:r>
              <a:rPr lang="en-US" dirty="0"/>
              <a:t>begins before birth and throughout life. Increasing positive resources, relationships, opportunities, and environments available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b="1" dirty="0"/>
              <a:t>Prevention: </a:t>
            </a:r>
            <a:r>
              <a:rPr lang="en-US" dirty="0"/>
              <a:t>preventing things like stress, unsafe environments, or insufficient opportunities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b="1" dirty="0"/>
              <a:t>Intervene early: </a:t>
            </a:r>
            <a:r>
              <a:rPr lang="en-US" dirty="0"/>
              <a:t>support children and young people who need more resources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b="1" dirty="0"/>
              <a:t>Policy and systems change: </a:t>
            </a:r>
            <a:r>
              <a:rPr lang="en-US" dirty="0"/>
              <a:t>all communities can thrive and prosper</a:t>
            </a:r>
            <a:endParaRPr lang="en-US" b="1" dirty="0"/>
          </a:p>
          <a:p>
            <a:pPr defTabSz="933237">
              <a:defRPr/>
            </a:pPr>
            <a:endParaRPr lang="en-US" dirty="0"/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Best Starts will invest on </a:t>
            </a:r>
            <a:r>
              <a:rPr lang="en-US" b="1" dirty="0"/>
              <a:t>average $65 million per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5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a typeface="+mn-lt"/>
                <a:cs typeface="+mn-lt"/>
              </a:rPr>
              <a:t>One of the unique aspects of Youth Development strategy is that it spans four program areas with a vast array of services provided Countywide; including youth navigating the child welfare system, unsheltered youth, LGBTQ and other historically and presently marginalized young people. The service providers facilitate a variety of programs such as arts, music, STEM, safe and healthy relationship classes, gang prevention, mentoring, youth advocacy, and civic engagement. </a:t>
            </a:r>
            <a:endParaRPr lang="en-US" sz="1200" dirty="0">
              <a:cs typeface="Calibri"/>
            </a:endParaRP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ea typeface="+mn-lt"/>
                <a:cs typeface="+mn-lt"/>
              </a:rPr>
              <a:t>Youth Development encompasses programs that provide opportunities for young people to participate in the following: </a:t>
            </a:r>
            <a:endParaRPr lang="en-US" dirty="0">
              <a:ea typeface="+mn-lt"/>
              <a:cs typeface="+mn-lt"/>
            </a:endParaRPr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❑ Mentoring </a:t>
            </a:r>
            <a:endParaRPr lang="en-US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❑Youth leadership and engagement opportunities </a:t>
            </a:r>
            <a:endParaRPr lang="en-US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❑ Activities that promote positive identity development ❑Healthy relationships with peers</a:t>
            </a:r>
            <a:endParaRPr lang="en-US" dirty="0">
              <a:ea typeface="+mn-lt"/>
              <a:cs typeface="+mn-lt"/>
            </a:endParaRPr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 ❑32 Grantees ❑All regions of King County are covered</a:t>
            </a:r>
            <a:endParaRPr lang="en-US" dirty="0">
              <a:ea typeface="+mn-lt"/>
              <a:cs typeface="+mn-lt"/>
            </a:endParaRPr>
          </a:p>
          <a:p>
            <a:r>
              <a:rPr lang="en-US" sz="1200" dirty="0">
                <a:ea typeface="+mn-lt"/>
                <a:cs typeface="+mn-lt"/>
              </a:rPr>
              <a:t> ❑Funding is till 2021</a:t>
            </a:r>
            <a:endParaRPr lang="en-US" dirty="0">
              <a:cs typeface="Calibri"/>
            </a:endParaRPr>
          </a:p>
          <a:p>
            <a:pPr marL="524946" indent="-524946">
              <a:buAutoNum type="arabicParenR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3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0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/>
              <a:t>All application that are received complete and on time will be read/scored/discussed by a panel of experts including community members. </a:t>
            </a:r>
          </a:p>
          <a:p>
            <a:pPr defTabSz="9332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58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Data and evaluation matter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BSK dollars are community money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Data ensures money goes to what works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Evaluation holds us accountable to our vision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We can’t do this without community</a:t>
            </a:r>
          </a:p>
          <a:p>
            <a:pPr marL="174982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We value: partnership, collaboration and accessibility.</a:t>
            </a:r>
          </a:p>
          <a:p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Applying for Best Starts funds:</a:t>
            </a:r>
          </a:p>
          <a:p>
            <a:pPr marL="641600" lvl="1" indent="-174982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We appreciate all types of data, from numbers to stories.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Strong applications and projects will incorporate data aligned with long term BSK goals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We may involve our grantees in evaluation planning, data collection, and understanding what it all means.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You don’t have to be a data expert. Technical assistance is available if needed.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Find data at kingcounty.gov/</a:t>
            </a:r>
            <a:r>
              <a:rPr lang="en-US" dirty="0" err="1"/>
              <a:t>bskindicators</a:t>
            </a:r>
            <a:endParaRPr lang="en-US" dirty="0"/>
          </a:p>
          <a:p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Handouts</a:t>
            </a:r>
            <a:r>
              <a:rPr lang="en-US" baseline="0" dirty="0"/>
              <a:t> on data and evaluation are available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4F00C-83A9-48B8-95E0-096ABE06BF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4162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10800000">
            <a:off x="9580389" y="4129031"/>
            <a:ext cx="948987" cy="44729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2438" y="1122363"/>
            <a:ext cx="11287125" cy="2387600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7975" y="4762448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7" y="5448473"/>
            <a:ext cx="2098198" cy="127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3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8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53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44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72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31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A7E1D-9D5E-4056-982B-80BF3C0AFF5B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74158-3DD0-4F4F-8762-F5C8D74BD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5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643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15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59998" cy="11612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8350754" y="343494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314324" y="-18075"/>
            <a:ext cx="7839075" cy="11612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838200" y="2114550"/>
            <a:ext cx="10515600" cy="40624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14324" y="1275176"/>
            <a:ext cx="9144000" cy="610774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04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62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24137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1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67625" y="2378076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9525" y="1"/>
            <a:ext cx="700881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3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69F47-98D3-4B2E-A1A0-36B4DECC8B71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139E-8215-43D1-A200-A9833CF6C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county.gov/bskindicators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startsblog.com/2017/09/29/data-storytelling-webinar-recording/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hyperlink" Target="http://www.kingcounty.gov/depts/community-human-services/initiatives/best-starts-for-kids/dashboards.aspx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440" y="755374"/>
            <a:ext cx="8629358" cy="3134557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Abadi Extra Light" panose="020B0604020202020204" pitchFamily="34" charset="0"/>
                <a:cs typeface="+mj-ea"/>
              </a:rPr>
              <a:t>Youth Development Strategy </a:t>
            </a:r>
            <a:br>
              <a:rPr lang="en-US" sz="3200" dirty="0">
                <a:latin typeface="Abadi Extra Light" panose="020B0604020202020204" pitchFamily="34" charset="0"/>
                <a:cs typeface="+mj-ea"/>
              </a:rPr>
            </a:br>
            <a:r>
              <a:rPr lang="en-US" sz="3200" dirty="0">
                <a:latin typeface="Abadi Extra Light" panose="020B0604020202020204" pitchFamily="34" charset="0"/>
                <a:cs typeface="+mj-ea"/>
              </a:rPr>
              <a:t>Open House </a:t>
            </a:r>
            <a:br>
              <a:rPr lang="en-US" sz="3200" dirty="0">
                <a:latin typeface="Abadi Extra Light" panose="020B0604020202020204" pitchFamily="34" charset="0"/>
                <a:cs typeface="+mj-ea"/>
              </a:rPr>
            </a:br>
            <a:r>
              <a:rPr lang="en-US" sz="3200" dirty="0">
                <a:latin typeface="Abadi Extra Light" panose="020B0604020202020204" pitchFamily="34" charset="0"/>
              </a:rPr>
              <a:t>Information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82348" y="4532242"/>
            <a:ext cx="8471450" cy="1570384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by: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Shukri Olow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Gistarb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*Please </a:t>
            </a: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 there are notes in the ‘notes’ </a:t>
            </a:r>
            <a:r>
              <a:rPr lang="en-US" sz="2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below*</a:t>
            </a:r>
            <a:endParaRPr lang="en-US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Graphic 31" descr="Group">
            <a:extLst>
              <a:ext uri="{FF2B5EF4-FFF2-40B4-BE49-F238E27FC236}">
                <a16:creationId xmlns:a16="http://schemas.microsoft.com/office/drawing/2014/main" xmlns="" id="{C0F26959-727C-4BCA-925C-8CAB44831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38200" y="2438399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6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7794" y="5887079"/>
            <a:ext cx="251191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Tw Cen MT Condensed"/>
              </a:rPr>
              <a:t>FIND DATA!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" y="1305179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EA791C"/>
                </a:solidFill>
                <a:latin typeface="Tw Cen MT Condensed"/>
              </a:rPr>
              <a:t>THINGS TO KNOW</a:t>
            </a: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7455023" cy="1161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 rot="16200000">
            <a:off x="6645779" y="333969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195924"/>
            <a:ext cx="6452937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Tw Cen MT Condensed Extra Bold" panose="020B0803020202020204" pitchFamily="34" charset="0"/>
              </a:rPr>
              <a:t>EVALUATION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386219" y="2280067"/>
            <a:ext cx="11453949" cy="44380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791C"/>
              </a:buClr>
              <a:buSzPct val="132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383838">
                    <a:lumMod val="75000"/>
                  </a:srgbClr>
                </a:solidFill>
              </a:rPr>
              <a:t>All programs will participate in performance measurement and reporting activities. </a:t>
            </a:r>
          </a:p>
          <a:p>
            <a:pPr marL="344488" indent="-3444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791C"/>
              </a:buClr>
              <a:buSzPct val="132000"/>
              <a:buFont typeface="Wingdings" panose="05000000000000000000" pitchFamily="2" charset="2"/>
              <a:buChar char="§"/>
            </a:pPr>
            <a:endParaRPr lang="en-US" sz="400" b="1" dirty="0">
              <a:solidFill>
                <a:srgbClr val="383838">
                  <a:lumMod val="75000"/>
                </a:srgbClr>
              </a:solidFill>
            </a:endParaRPr>
          </a:p>
          <a:p>
            <a:pPr marL="344488" indent="-3444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791C"/>
              </a:buClr>
              <a:buSzPct val="132000"/>
              <a:buFont typeface="Wingdings" panose="05000000000000000000" pitchFamily="2" charset="2"/>
              <a:buChar char="§"/>
            </a:pPr>
            <a:endParaRPr lang="en-US" sz="400" b="1" dirty="0">
              <a:solidFill>
                <a:srgbClr val="383838">
                  <a:lumMod val="75000"/>
                </a:srgbClr>
              </a:solidFill>
            </a:endParaRPr>
          </a:p>
          <a:p>
            <a:pPr marL="344488" indent="-34448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EA791C"/>
              </a:buClr>
              <a:buSzPct val="132000"/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383838">
                    <a:lumMod val="75000"/>
                  </a:srgbClr>
                </a:solidFill>
              </a:rPr>
              <a:t>Where feasible, BSK will coordinate with other data collection.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3200" dirty="0">
              <a:solidFill>
                <a:srgbClr val="383838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408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FINDING DATA TO TELL YOUR STORY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550"/>
            <a:ext cx="10515600" cy="472941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b="1" dirty="0"/>
              <a:t>Numbers:			Stories: </a:t>
            </a:r>
          </a:p>
          <a:p>
            <a:pPr marL="0" indent="0">
              <a:buNone/>
            </a:pPr>
            <a:r>
              <a:rPr lang="en-US" b="1" dirty="0"/>
              <a:t>   					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Maps: 			Pictures: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69" y="2008868"/>
            <a:ext cx="3170813" cy="1815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72" t="34490" r="26285" b="-2045"/>
          <a:stretch/>
        </p:blipFill>
        <p:spPr>
          <a:xfrm>
            <a:off x="1471729" y="4460323"/>
            <a:ext cx="2754353" cy="23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6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COUNTY DATA RESOURCES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Starts for Kids Indicators: </a:t>
            </a:r>
            <a:r>
              <a:rPr lang="en-US" dirty="0">
                <a:hlinkClick r:id="rId3"/>
              </a:rPr>
              <a:t>www.kingcounty.gov/bskindicators</a:t>
            </a:r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24411" y="2017913"/>
            <a:ext cx="503013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83838"/>
                </a:solidFill>
              </a:rPr>
              <a:t>King County population-level data about the overall goals of Best Starts for Kids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8383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4658" t="17178" r="17369" b="15539"/>
          <a:stretch/>
        </p:blipFill>
        <p:spPr>
          <a:xfrm>
            <a:off x="449178" y="1732403"/>
            <a:ext cx="6375233" cy="502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RESOURCES </a:t>
            </a:r>
          </a:p>
        </p:txBody>
      </p:sp>
      <p:pic>
        <p:nvPicPr>
          <p:cNvPr id="8" name="Content Placeholder 7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49" y="2017913"/>
            <a:ext cx="7000875" cy="3914775"/>
          </a:xfrm>
        </p:spPr>
      </p:pic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Check out our webinar!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308" y="5932688"/>
            <a:ext cx="1147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83838"/>
                </a:solidFill>
                <a:hlinkClick r:id="rId3"/>
              </a:rPr>
              <a:t>https://beststartsblog.com/2017/09/29/data-storytelling-webinar-recording/</a:t>
            </a:r>
            <a:r>
              <a:rPr lang="en-US" sz="2400" dirty="0">
                <a:solidFill>
                  <a:srgbClr val="38383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6479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ZOOMGRANTS INFO </a:t>
            </a:r>
          </a:p>
        </p:txBody>
      </p:sp>
    </p:spTree>
    <p:extLst>
      <p:ext uri="{BB962C8B-B14F-4D97-AF65-F5344CB8AC3E}">
        <p14:creationId xmlns:p14="http://schemas.microsoft.com/office/powerpoint/2010/main" val="1400651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80" y="1056640"/>
            <a:ext cx="10764520" cy="540512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Technical Assistance </a:t>
            </a:r>
            <a:r>
              <a:rPr lang="en-US" dirty="0"/>
              <a:t>– </a:t>
            </a:r>
            <a:endParaRPr lang="en-US" sz="1100" b="1" dirty="0"/>
          </a:p>
          <a:p>
            <a:endParaRPr lang="en-US" sz="1100" b="1" dirty="0"/>
          </a:p>
          <a:p>
            <a:endParaRPr lang="en-US" sz="1100" b="1" dirty="0"/>
          </a:p>
          <a:p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772187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03282"/>
            <a:ext cx="4217040" cy="116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3417660" y="6061895"/>
            <a:ext cx="1161288" cy="4572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3243" y="5853066"/>
            <a:ext cx="254646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CONTACT US!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7040" y="5703282"/>
            <a:ext cx="7974960" cy="1161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87334" y="6032438"/>
            <a:ext cx="7356892" cy="523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best.starts@kingcounty.gov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185569" y="2005034"/>
            <a:ext cx="7820863" cy="2150091"/>
            <a:chOff x="2293853" y="2353955"/>
            <a:chExt cx="7820863" cy="2150091"/>
          </a:xfrm>
        </p:grpSpPr>
        <p:sp>
          <p:nvSpPr>
            <p:cNvPr id="2" name="TextBox 1"/>
            <p:cNvSpPr txBox="1"/>
            <p:nvPr/>
          </p:nvSpPr>
          <p:spPr>
            <a:xfrm>
              <a:off x="4550854" y="2497976"/>
              <a:ext cx="556386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atin typeface="+mj-lt"/>
                </a:rPr>
                <a:t>QUESTIONS?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853" y="2353955"/>
              <a:ext cx="2150091" cy="215009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6200" y="5715336"/>
            <a:ext cx="1137179" cy="1137179"/>
            <a:chOff x="492946" y="5715336"/>
            <a:chExt cx="1137179" cy="1137179"/>
          </a:xfrm>
        </p:grpSpPr>
        <p:sp>
          <p:nvSpPr>
            <p:cNvPr id="19" name="Oval 18"/>
            <p:cNvSpPr/>
            <p:nvPr/>
          </p:nvSpPr>
          <p:spPr>
            <a:xfrm>
              <a:off x="492946" y="5715336"/>
              <a:ext cx="1137179" cy="11371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29" y="5965888"/>
              <a:ext cx="716212" cy="71621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227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7840"/>
            <a:ext cx="10515600" cy="4693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b="1" dirty="0"/>
              <a:t>What is Best Starts for Kids?</a:t>
            </a:r>
          </a:p>
          <a:p>
            <a:pPr marL="0" indent="0">
              <a:buNone/>
            </a:pPr>
            <a:endParaRPr lang="en-US" sz="10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b="1" dirty="0"/>
              <a:t>Brief Overview of the Youth Development Strategy</a:t>
            </a:r>
          </a:p>
          <a:p>
            <a:pPr lvl="1"/>
            <a:endParaRPr lang="en-US" sz="9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 What’s unique about this strategy? </a:t>
            </a:r>
          </a:p>
          <a:p>
            <a:pPr marL="0" indent="0">
              <a:buNone/>
            </a:pPr>
            <a:endParaRPr lang="en-US" sz="9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Brief Overview of the Youth Development RFP</a:t>
            </a:r>
          </a:p>
          <a:p>
            <a:pPr marL="0" indent="0">
              <a:buNone/>
            </a:pPr>
            <a:endParaRPr lang="en-US" sz="1100" b="1" dirty="0"/>
          </a:p>
          <a:p>
            <a:pPr marL="0" indent="0">
              <a:buNone/>
            </a:pPr>
            <a:endParaRPr lang="en-US" sz="11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Questions and Answers</a:t>
            </a:r>
          </a:p>
          <a:p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14324" y="1193896"/>
            <a:ext cx="9144000" cy="610774"/>
          </a:xfrm>
        </p:spPr>
        <p:txBody>
          <a:bodyPr/>
          <a:lstStyle/>
          <a:p>
            <a:r>
              <a:rPr lang="en-US" dirty="0"/>
              <a:t>What we will cover today:</a:t>
            </a:r>
          </a:p>
        </p:txBody>
      </p:sp>
    </p:spTree>
    <p:extLst>
      <p:ext uri="{BB962C8B-B14F-4D97-AF65-F5344CB8AC3E}">
        <p14:creationId xmlns:p14="http://schemas.microsoft.com/office/powerpoint/2010/main" val="152149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VISION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000"/>
              <a:t>We want to see more babies born healthy, more kids thrive, and more young people grow up to be happy, healthy, successful adults.</a:t>
            </a:r>
          </a:p>
          <a:p>
            <a:pPr marL="0"/>
            <a:endParaRPr lang="en-US" sz="2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tate of African-American Children in Foster Care">
            <a:extLst>
              <a:ext uri="{FF2B5EF4-FFF2-40B4-BE49-F238E27FC236}">
                <a16:creationId xmlns:a16="http://schemas.microsoft.com/office/drawing/2014/main" xmlns="" id="{D8DC486D-118A-4DDF-8C0E-8EE24135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862" y="1111345"/>
            <a:ext cx="6019331" cy="4632063"/>
          </a:xfrm>
          <a:prstGeom prst="rect">
            <a:avLst/>
          </a:prstGeom>
          <a:effectLst/>
        </p:spPr>
      </p:pic>
      <p:sp>
        <p:nvSpPr>
          <p:cNvPr id="5" name="AutoShape 2" descr="Image result for african american young man mentoring education comm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32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539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HOW DO WE DO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8" y="1983186"/>
            <a:ext cx="3082226" cy="3474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089434" y="1983186"/>
            <a:ext cx="3044952" cy="3474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35827" y="1983186"/>
            <a:ext cx="3044952" cy="3474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80779" y="1983186"/>
            <a:ext cx="3064742" cy="3474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949" y="4560928"/>
            <a:ext cx="306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PROMOTION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9434" y="4560928"/>
            <a:ext cx="3044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PREVENTION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5107" y="4314706"/>
            <a:ext cx="3046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EARLY INTERVENTION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0779" y="4314706"/>
            <a:ext cx="3064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POLICY &amp; SYSTEMS CHANGE</a:t>
            </a:r>
          </a:p>
        </p:txBody>
      </p:sp>
      <p:sp>
        <p:nvSpPr>
          <p:cNvPr id="13" name="Isosceles Triangle 12"/>
          <p:cNvSpPr/>
          <p:nvPr/>
        </p:nvSpPr>
        <p:spPr>
          <a:xfrm rot="5400000">
            <a:off x="2923167" y="3685975"/>
            <a:ext cx="444439" cy="20948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5987778" y="3685975"/>
            <a:ext cx="444439" cy="20948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9012048" y="3696259"/>
            <a:ext cx="444439" cy="20948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4255" y="2346306"/>
            <a:ext cx="1748132" cy="1748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737844" y="2346306"/>
            <a:ext cx="1748132" cy="1748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784237" y="2346306"/>
            <a:ext cx="1748132" cy="1748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839084" y="2346306"/>
            <a:ext cx="1748132" cy="17481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82" y="2665295"/>
            <a:ext cx="1085478" cy="11646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0" y="2610772"/>
            <a:ext cx="1131625" cy="11316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34" y="2669486"/>
            <a:ext cx="1133856" cy="113385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88" y="2556057"/>
            <a:ext cx="1328631" cy="1328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074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What makes the Youth Development Strategy Unique?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7C79F1E-3339-4EC7-9D75-F8F0AD1BF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70464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3393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965" y="1590115"/>
            <a:ext cx="10515600" cy="458208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5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TIMELINE *</a:t>
            </a:r>
            <a:r>
              <a:rPr lang="en-US" sz="2700" dirty="0"/>
              <a:t>subject to change if necessary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323398"/>
              </p:ext>
            </p:extLst>
          </p:nvPr>
        </p:nvGraphicFramePr>
        <p:xfrm>
          <a:off x="1519518" y="1398494"/>
          <a:ext cx="9278470" cy="4971471"/>
        </p:xfrm>
        <a:graphic>
          <a:graphicData uri="http://schemas.openxmlformats.org/drawingml/2006/table">
            <a:tbl>
              <a:tblPr firstRow="1" firstCol="1" bandRow="1"/>
              <a:tblGrid>
                <a:gridCol w="4995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2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27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Euphemia" panose="020B05030401020201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RFP Issued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April,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58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Euphemia"/>
                          <a:ea typeface="Arial" panose="020B0604020202020204" pitchFamily="34" charset="0"/>
                          <a:cs typeface="Arial"/>
                        </a:rPr>
                        <a:t>Information Sessions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7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Euphemia"/>
                          <a:ea typeface="Arial" panose="020B0604020202020204" pitchFamily="34" charset="0"/>
                          <a:cs typeface="Arial"/>
                        </a:rPr>
                        <a:t>Final Day for TA and to Ask Questions </a:t>
                      </a:r>
                      <a:endParaRPr lang="en-US" sz="2000" dirty="0">
                        <a:effectLst/>
                        <a:latin typeface="Euphemia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2000" i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7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Euphemia"/>
                          <a:ea typeface="Arial" panose="020B0604020202020204" pitchFamily="34" charset="0"/>
                          <a:cs typeface="Arial"/>
                        </a:rPr>
                        <a:t>RFP Proposals Due</a:t>
                      </a:r>
                      <a:endParaRPr lang="en-US" sz="2000" dirty="0">
                        <a:effectLst/>
                        <a:latin typeface="Euphemia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2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Euphemia" panose="020B05030401020201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Proposals</a:t>
                      </a:r>
                      <a:r>
                        <a:rPr lang="en-US" sz="2000" b="1" baseline="0" dirty="0">
                          <a:effectLst/>
                          <a:latin typeface="Euphemia" panose="020B05030401020201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Euphemia" panose="020B05030401020201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Reviewed and Rated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3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Arial" panose="020B0604020202020204" pitchFamily="34" charset="0"/>
                          <a:cs typeface="Arial"/>
                        </a:rPr>
                        <a:t>Interviews with applicants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38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Euphemia" panose="020B05030401020201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Notice of Selected and Non-Selected Proposals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4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Euphemia" panose="020B05030401020201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Program/Contract Start</a:t>
                      </a:r>
                      <a:r>
                        <a:rPr lang="en-US" sz="2000" b="1" baseline="0" dirty="0">
                          <a:effectLst/>
                          <a:latin typeface="Euphemia" panose="020B05030401020201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8CC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38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RATING CRITERIA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306" y="1320800"/>
            <a:ext cx="10515600" cy="5181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Criteria*: 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 review committee will help design this in the coming months.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0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7794" y="5887079"/>
            <a:ext cx="251191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FIND DATA!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7040" y="5709375"/>
            <a:ext cx="7974960" cy="11612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30349" y="5930226"/>
            <a:ext cx="52918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kingcounty.gov/</a:t>
            </a:r>
            <a:r>
              <a:rPr lang="en-US" sz="2800" dirty="0" err="1">
                <a:hlinkClick r:id="rId4"/>
              </a:rPr>
              <a:t>BSKindicators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2266978" y="1407837"/>
            <a:ext cx="7496679" cy="3568224"/>
            <a:chOff x="2379933" y="1999214"/>
            <a:chExt cx="7496679" cy="35682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933" y="1999214"/>
              <a:ext cx="7496679" cy="2838249"/>
            </a:xfrm>
            <a:prstGeom prst="rect">
              <a:avLst/>
            </a:prstGeom>
          </p:spPr>
        </p:pic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2508880" y="4850322"/>
              <a:ext cx="2402751" cy="71711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Partnership</a:t>
              </a:r>
            </a:p>
          </p:txBody>
        </p:sp>
        <p:sp>
          <p:nvSpPr>
            <p:cNvPr id="20" name="Text Placeholder 3"/>
            <p:cNvSpPr txBox="1">
              <a:spLocks/>
            </p:cNvSpPr>
            <p:nvPr/>
          </p:nvSpPr>
          <p:spPr>
            <a:xfrm>
              <a:off x="5083464" y="4850322"/>
              <a:ext cx="2089617" cy="71711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Collaboration</a:t>
              </a:r>
            </a:p>
          </p:txBody>
        </p:sp>
        <p:sp>
          <p:nvSpPr>
            <p:cNvPr id="21" name="Text Placeholder 3"/>
            <p:cNvSpPr txBox="1">
              <a:spLocks/>
            </p:cNvSpPr>
            <p:nvPr/>
          </p:nvSpPr>
          <p:spPr>
            <a:xfrm>
              <a:off x="7283879" y="4850322"/>
              <a:ext cx="2365361" cy="71711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/>
                <a:t>Accessibility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8308" y="2808374"/>
              <a:ext cx="1219928" cy="121992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4841" y="2786620"/>
              <a:ext cx="1263437" cy="12634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016" y="2786620"/>
              <a:ext cx="1494475" cy="1494475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0" y="5714030"/>
            <a:ext cx="4217040" cy="1157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3417660" y="6061051"/>
            <a:ext cx="1161288" cy="45720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13501" y="5724029"/>
            <a:ext cx="1137179" cy="1137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57793" y="5853066"/>
            <a:ext cx="251191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FIND DATA!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4" y="5977288"/>
            <a:ext cx="668275" cy="66827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0"/>
            <a:ext cx="7455023" cy="1161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6200000">
            <a:off x="6645779" y="333969"/>
            <a:ext cx="1161288" cy="457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1000" y="118980"/>
            <a:ext cx="66168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DATA &amp; EVALUATION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62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0d1682bb-2f47-42e1-96ae-11a812f517a6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bcf93fa8-3b2c-4f72-9ac7-c4999e96e51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c2770fe2-0163-4a59-8656-95df0686e787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c2770fe2-0163-4a59-8656-95df0686e787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578bafb7-1100-4d17-a6b0-c4b8740b9ec8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Office Theme">
  <a:themeElements>
    <a:clrScheme name="Best Starts for Kids">
      <a:dk1>
        <a:srgbClr val="383838"/>
      </a:dk1>
      <a:lt1>
        <a:srgbClr val="FFFFFF"/>
      </a:lt1>
      <a:dk2>
        <a:srgbClr val="383838"/>
      </a:dk2>
      <a:lt2>
        <a:srgbClr val="F2F2F2"/>
      </a:lt2>
      <a:accent1>
        <a:srgbClr val="EA791C"/>
      </a:accent1>
      <a:accent2>
        <a:srgbClr val="2E63B3"/>
      </a:accent2>
      <a:accent3>
        <a:srgbClr val="11C4D8"/>
      </a:accent3>
      <a:accent4>
        <a:srgbClr val="B5B5B5"/>
      </a:accent4>
      <a:accent5>
        <a:srgbClr val="636464"/>
      </a:accent5>
      <a:accent6>
        <a:srgbClr val="1CAC62"/>
      </a:accent6>
      <a:hlink>
        <a:srgbClr val="0563C1"/>
      </a:hlink>
      <a:folHlink>
        <a:srgbClr val="954F72"/>
      </a:folHlink>
    </a:clrScheme>
    <a:fontScheme name="Best Starts for Kids">
      <a:majorFont>
        <a:latin typeface="Tw Cen MT Condensed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c842f1e-ea5c-43a8-851f-3173224a527d">
      <UserInfo>
        <DisplayName>Stella Gran-O'Donnell</DisplayName>
        <AccountId>15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9288F1A990849BED0D3568180C8DF" ma:contentTypeVersion="4" ma:contentTypeDescription="Create a new document." ma:contentTypeScope="" ma:versionID="bbc6fca83bd0979e85d7ed7704185093">
  <xsd:schema xmlns:xsd="http://www.w3.org/2001/XMLSchema" xmlns:xs="http://www.w3.org/2001/XMLSchema" xmlns:p="http://schemas.microsoft.com/office/2006/metadata/properties" xmlns:ns2="0dd948d1-0b3e-40b3-b5df-8dbb14489b0e" xmlns:ns3="4c842f1e-ea5c-43a8-851f-3173224a527d" targetNamespace="http://schemas.microsoft.com/office/2006/metadata/properties" ma:root="true" ma:fieldsID="66a5433376f8907827d487218ea3efcc" ns2:_="" ns3:_="">
    <xsd:import namespace="0dd948d1-0b3e-40b3-b5df-8dbb14489b0e"/>
    <xsd:import namespace="4c842f1e-ea5c-43a8-851f-3173224a5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948d1-0b3e-40b3-b5df-8dbb14489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42f1e-ea5c-43a8-851f-3173224a5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ABBC2-7083-482E-AFA4-B1E59C245AC0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0dd948d1-0b3e-40b3-b5df-8dbb14489b0e"/>
    <ds:schemaRef ds:uri="4c842f1e-ea5c-43a8-851f-3173224a527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811221-A412-49AB-BE52-AC0D413562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72AF2D-98DF-410A-9BD7-40D5EA6AD2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948d1-0b3e-40b3-b5df-8dbb14489b0e"/>
    <ds:schemaRef ds:uri="4c842f1e-ea5c-43a8-851f-3173224a5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7951</TotalTime>
  <Words>1481</Words>
  <Application>Microsoft Macintosh PowerPoint</Application>
  <PresentationFormat>Widescreen</PresentationFormat>
  <Paragraphs>227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Abadi Extra Light</vt:lpstr>
      <vt:lpstr>Arial</vt:lpstr>
      <vt:lpstr>Calibri</vt:lpstr>
      <vt:lpstr>Euphemia</vt:lpstr>
      <vt:lpstr>Times New Roman</vt:lpstr>
      <vt:lpstr>Tw Cen MT Condensed</vt:lpstr>
      <vt:lpstr>Tw Cen MT Condensed Extra Bold</vt:lpstr>
      <vt:lpstr>Wingdings</vt:lpstr>
      <vt:lpstr>Office Theme</vt:lpstr>
      <vt:lpstr>Youth Development Strategy  Open House  Information Session</vt:lpstr>
      <vt:lpstr>AGENDA</vt:lpstr>
      <vt:lpstr>PowerPoint Presentation</vt:lpstr>
      <vt:lpstr>PowerPoint Presentation</vt:lpstr>
      <vt:lpstr>What makes the Youth Development Strategy Unique? </vt:lpstr>
      <vt:lpstr>FUNDING SPECIFICS</vt:lpstr>
      <vt:lpstr>TIMELINE *subject to change if necessary</vt:lpstr>
      <vt:lpstr>RATING CRITERIA</vt:lpstr>
      <vt:lpstr>PowerPoint Presentation</vt:lpstr>
      <vt:lpstr>PowerPoint Presentation</vt:lpstr>
      <vt:lpstr> FINDING DATA TO TELL YOUR STORY </vt:lpstr>
      <vt:lpstr>KING COUNTY DATA RESOURCES</vt:lpstr>
      <vt:lpstr>FOR MORE RESOURCES </vt:lpstr>
      <vt:lpstr>PowerPoint Presentation</vt:lpstr>
      <vt:lpstr>Support</vt:lpstr>
      <vt:lpstr>PowerPoint Presentation</vt:lpstr>
    </vt:vector>
  </TitlesOfParts>
  <Company>King County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Hannah</dc:creator>
  <cp:lastModifiedBy>Jenjira Milan</cp:lastModifiedBy>
  <cp:revision>267</cp:revision>
  <cp:lastPrinted>2017-07-05T20:21:18Z</cp:lastPrinted>
  <dcterms:created xsi:type="dcterms:W3CDTF">2017-04-10T15:26:47Z</dcterms:created>
  <dcterms:modified xsi:type="dcterms:W3CDTF">2022-01-19T00:48:23Z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0x01010069D9288F1A990849BED0D3568180C8DF</vt:lpwstr>
  </property>
</Properties>
</file>