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466" r:id="rId6"/>
    <p:sldId id="256" r:id="rId7"/>
    <p:sldId id="260" r:id="rId8"/>
    <p:sldId id="460" r:id="rId9"/>
    <p:sldId id="482" r:id="rId10"/>
    <p:sldId id="487" r:id="rId11"/>
    <p:sldId id="467" r:id="rId12"/>
    <p:sldId id="257" r:id="rId13"/>
    <p:sldId id="465" r:id="rId14"/>
    <p:sldId id="468" r:id="rId15"/>
    <p:sldId id="470" r:id="rId16"/>
    <p:sldId id="475" r:id="rId17"/>
    <p:sldId id="263" r:id="rId18"/>
    <p:sldId id="474" r:id="rId19"/>
    <p:sldId id="489" r:id="rId20"/>
    <p:sldId id="473" r:id="rId21"/>
    <p:sldId id="476" r:id="rId22"/>
    <p:sldId id="477" r:id="rId23"/>
    <p:sldId id="486" r:id="rId24"/>
    <p:sldId id="259" r:id="rId25"/>
    <p:sldId id="4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1" autoAdjust="0"/>
    <p:restoredTop sz="85350" autoAdjust="0"/>
  </p:normalViewPr>
  <p:slideViewPr>
    <p:cSldViewPr snapToGrid="0">
      <p:cViewPr varScale="1">
        <p:scale>
          <a:sx n="87" d="100"/>
          <a:sy n="87" d="100"/>
        </p:scale>
        <p:origin x="912" y="192"/>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3D4B8-3D17-49AF-9F98-B243EEFF95BD}"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0A59DE9E-8070-48C0-ABBA-727733872172}">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t>Trauma-Informed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t>ACE’s </a:t>
          </a:r>
        </a:p>
      </dgm:t>
    </dgm:pt>
    <dgm:pt modelId="{E74708D7-D379-4D72-8296-2FF05455E30B}" type="parTrans" cxnId="{418282BE-803D-4124-84C0-F827D3C20B1B}">
      <dgm:prSet/>
      <dgm:spPr/>
      <dgm:t>
        <a:bodyPr/>
        <a:lstStyle/>
        <a:p>
          <a:endParaRPr lang="en-US"/>
        </a:p>
      </dgm:t>
    </dgm:pt>
    <dgm:pt modelId="{5FD12134-95ED-40F4-B1AF-3F45DDDAB3E5}" type="sibTrans" cxnId="{418282BE-803D-4124-84C0-F827D3C20B1B}">
      <dgm:prSet phldrT="1" phldr="0"/>
      <dgm:spPr/>
      <dgm:t>
        <a:bodyPr/>
        <a:lstStyle/>
        <a:p>
          <a:r>
            <a:rPr lang="en-US"/>
            <a:t>1</a:t>
          </a:r>
        </a:p>
      </dgm:t>
    </dgm:pt>
    <dgm:pt modelId="{8FF09F20-9337-4852-B912-56998F474AAA}">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t>The Village</a:t>
          </a:r>
        </a:p>
        <a:p>
          <a:pPr marL="0" marR="0" lvl="0" indent="0" algn="l" defTabSz="914400" eaLnBrk="1" fontAlgn="auto" latinLnBrk="0" hangingPunct="1">
            <a:lnSpc>
              <a:spcPct val="100000"/>
            </a:lnSpc>
            <a:spcBef>
              <a:spcPts val="0"/>
            </a:spcBef>
            <a:spcAft>
              <a:spcPts val="0"/>
            </a:spcAft>
            <a:buClrTx/>
            <a:buSzTx/>
            <a:buFontTx/>
            <a:buNone/>
            <a:tabLst/>
            <a:defRPr/>
          </a:pPr>
          <a:endParaRPr lang="en-US" sz="1400" dirty="0"/>
        </a:p>
      </dgm:t>
    </dgm:pt>
    <dgm:pt modelId="{6D083D42-785B-46A6-9198-992607A0216E}" type="parTrans" cxnId="{7843333E-EC84-4D0B-8AEC-3E19605352FF}">
      <dgm:prSet/>
      <dgm:spPr/>
      <dgm:t>
        <a:bodyPr/>
        <a:lstStyle/>
        <a:p>
          <a:endParaRPr lang="en-US"/>
        </a:p>
      </dgm:t>
    </dgm:pt>
    <dgm:pt modelId="{BF180969-E128-4F0A-814E-8D702936B81A}" type="sibTrans" cxnId="{7843333E-EC84-4D0B-8AEC-3E19605352FF}">
      <dgm:prSet phldrT="3" phldr="0"/>
      <dgm:spPr/>
      <dgm:t>
        <a:bodyPr/>
        <a:lstStyle/>
        <a:p>
          <a:r>
            <a:rPr lang="en-US"/>
            <a:t>3</a:t>
          </a:r>
          <a:endParaRPr lang="en-US" dirty="0"/>
        </a:p>
      </dgm:t>
    </dgm:pt>
    <dgm:pt modelId="{D807B2A9-562F-4929-907D-24FFE3ABB220}">
      <dgm:prSet custT="1"/>
      <dgm:spPr/>
      <dgm:t>
        <a:bodyPr/>
        <a:lstStyle/>
        <a:p>
          <a:endParaRPr lang="en-US" sz="1400" dirty="0"/>
        </a:p>
      </dgm:t>
    </dgm:pt>
    <dgm:pt modelId="{AD9C76EE-6FF2-481C-AE0C-ABEB3D732729}" type="parTrans" cxnId="{9F84E5A0-C7EB-44DA-BB92-4044C2FDD1CE}">
      <dgm:prSet/>
      <dgm:spPr/>
      <dgm:t>
        <a:bodyPr/>
        <a:lstStyle/>
        <a:p>
          <a:endParaRPr lang="en-US"/>
        </a:p>
      </dgm:t>
    </dgm:pt>
    <dgm:pt modelId="{05494FB4-63FC-42C2-84AE-B9FEE48AEF40}" type="sibTrans" cxnId="{9F84E5A0-C7EB-44DA-BB92-4044C2FDD1CE}">
      <dgm:prSet phldrT="4" phldr="0"/>
      <dgm:spPr/>
      <dgm:t>
        <a:bodyPr/>
        <a:lstStyle/>
        <a:p>
          <a:r>
            <a:rPr lang="en-US"/>
            <a:t>4</a:t>
          </a:r>
        </a:p>
      </dgm:t>
    </dgm:pt>
    <dgm:pt modelId="{9331F0BB-728F-4A66-B476-E9382FC2C98B}">
      <dgm:prSet custT="1"/>
      <dgm:spPr/>
      <dgm:t>
        <a:bodyPr/>
        <a:lstStyle/>
        <a:p>
          <a:endParaRPr lang="en-US" sz="1400" dirty="0"/>
        </a:p>
      </dgm:t>
    </dgm:pt>
    <dgm:pt modelId="{D64C630C-1CED-4747-90DA-E7834705409F}" type="parTrans" cxnId="{1BBD22A4-1BB9-472C-BFAD-5072D6EB8D12}">
      <dgm:prSet/>
      <dgm:spPr/>
      <dgm:t>
        <a:bodyPr/>
        <a:lstStyle/>
        <a:p>
          <a:endParaRPr lang="en-US"/>
        </a:p>
      </dgm:t>
    </dgm:pt>
    <dgm:pt modelId="{B531CAD6-4C62-4298-B5F5-1AD091DF3637}" type="sibTrans" cxnId="{1BBD22A4-1BB9-472C-BFAD-5072D6EB8D12}">
      <dgm:prSet phldrT="5" phldr="0"/>
      <dgm:spPr/>
      <dgm:t>
        <a:bodyPr/>
        <a:lstStyle/>
        <a:p>
          <a:r>
            <a:rPr lang="en-US"/>
            <a:t>5</a:t>
          </a:r>
        </a:p>
      </dgm:t>
    </dgm:pt>
    <dgm:pt modelId="{15819810-2A45-4BE9-9A04-5E6E75B5AEC9}">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t>The Power of Belief</a:t>
          </a:r>
        </a:p>
      </dgm:t>
    </dgm:pt>
    <dgm:pt modelId="{3762EA4C-4CEB-45B9-98FB-CA072F38627E}" type="sibTrans" cxnId="{D440E73B-398A-4394-9EFB-6B7B993F16C9}">
      <dgm:prSet phldrT="2" phldr="0"/>
      <dgm:spPr/>
      <dgm:t>
        <a:bodyPr/>
        <a:lstStyle/>
        <a:p>
          <a:r>
            <a:rPr lang="en-US"/>
            <a:t>2</a:t>
          </a:r>
        </a:p>
      </dgm:t>
    </dgm:pt>
    <dgm:pt modelId="{AAD54B92-EDC2-4AE9-845C-E68978606E60}" type="parTrans" cxnId="{D440E73B-398A-4394-9EFB-6B7B993F16C9}">
      <dgm:prSet/>
      <dgm:spPr/>
      <dgm:t>
        <a:bodyPr/>
        <a:lstStyle/>
        <a:p>
          <a:endParaRPr lang="en-US"/>
        </a:p>
      </dgm:t>
    </dgm:pt>
    <dgm:pt modelId="{A6F37C93-F23B-46B0-BFFC-55F8E30B1E41}" type="pres">
      <dgm:prSet presAssocID="{30F3D4B8-3D17-49AF-9F98-B243EEFF95BD}" presName="Name0" presStyleCnt="0">
        <dgm:presLayoutVars>
          <dgm:animLvl val="lvl"/>
          <dgm:resizeHandles val="exact"/>
        </dgm:presLayoutVars>
      </dgm:prSet>
      <dgm:spPr/>
      <dgm:t>
        <a:bodyPr/>
        <a:lstStyle/>
        <a:p>
          <a:endParaRPr lang="en-US"/>
        </a:p>
      </dgm:t>
    </dgm:pt>
    <dgm:pt modelId="{CF0C852C-AF29-43B9-973C-9870892FFFE8}" type="pres">
      <dgm:prSet presAssocID="{0A59DE9E-8070-48C0-ABBA-727733872172}" presName="compositeNode" presStyleCnt="0">
        <dgm:presLayoutVars>
          <dgm:bulletEnabled val="1"/>
        </dgm:presLayoutVars>
      </dgm:prSet>
      <dgm:spPr/>
    </dgm:pt>
    <dgm:pt modelId="{78FF3CAF-BC43-4C6D-8FED-7F4B3621C3EB}" type="pres">
      <dgm:prSet presAssocID="{0A59DE9E-8070-48C0-ABBA-727733872172}" presName="bgRect" presStyleLbl="bgAccFollowNode1" presStyleIdx="0" presStyleCnt="5" custScaleX="101604" custScaleY="106186"/>
      <dgm:spPr/>
      <dgm:t>
        <a:bodyPr/>
        <a:lstStyle/>
        <a:p>
          <a:endParaRPr lang="en-US"/>
        </a:p>
      </dgm:t>
    </dgm:pt>
    <dgm:pt modelId="{9B656CDD-AAB6-4120-8ED1-4BDDF8FB289E}" type="pres">
      <dgm:prSet presAssocID="{5FD12134-95ED-40F4-B1AF-3F45DDDAB3E5}" presName="sibTransNodeCircle" presStyleLbl="alignNode1" presStyleIdx="0" presStyleCnt="10">
        <dgm:presLayoutVars>
          <dgm:chMax val="0"/>
          <dgm:bulletEnabled/>
        </dgm:presLayoutVars>
      </dgm:prSet>
      <dgm:spPr/>
      <dgm:t>
        <a:bodyPr/>
        <a:lstStyle/>
        <a:p>
          <a:endParaRPr lang="en-US"/>
        </a:p>
      </dgm:t>
    </dgm:pt>
    <dgm:pt modelId="{7799C65C-D833-4FA3-B292-B49F5AF00FC2}" type="pres">
      <dgm:prSet presAssocID="{0A59DE9E-8070-48C0-ABBA-727733872172}" presName="bottomLine" presStyleLbl="alignNode1" presStyleIdx="1" presStyleCnt="10" custLinFactY="49900000" custLinFactNeighborX="3833" custLinFactNeighborY="49988889">
        <dgm:presLayoutVars/>
      </dgm:prSet>
      <dgm:spPr/>
    </dgm:pt>
    <dgm:pt modelId="{D364A8E0-28CE-4A29-AFE5-9E9F87C4DCE2}" type="pres">
      <dgm:prSet presAssocID="{0A59DE9E-8070-48C0-ABBA-727733872172}" presName="nodeText" presStyleLbl="bgAccFollowNode1" presStyleIdx="0" presStyleCnt="5">
        <dgm:presLayoutVars>
          <dgm:bulletEnabled val="1"/>
        </dgm:presLayoutVars>
      </dgm:prSet>
      <dgm:spPr/>
      <dgm:t>
        <a:bodyPr/>
        <a:lstStyle/>
        <a:p>
          <a:endParaRPr lang="en-US"/>
        </a:p>
      </dgm:t>
    </dgm:pt>
    <dgm:pt modelId="{DE02F5FE-99CC-4A01-9F4E-44832431A861}" type="pres">
      <dgm:prSet presAssocID="{5FD12134-95ED-40F4-B1AF-3F45DDDAB3E5}" presName="sibTrans" presStyleCnt="0"/>
      <dgm:spPr/>
    </dgm:pt>
    <dgm:pt modelId="{5321CC35-E32B-4AB7-851C-7E7F56C028FF}" type="pres">
      <dgm:prSet presAssocID="{15819810-2A45-4BE9-9A04-5E6E75B5AEC9}" presName="compositeNode" presStyleCnt="0">
        <dgm:presLayoutVars>
          <dgm:bulletEnabled val="1"/>
        </dgm:presLayoutVars>
      </dgm:prSet>
      <dgm:spPr/>
    </dgm:pt>
    <dgm:pt modelId="{ADD0FB47-EA7B-4BB4-84B0-711829FC1787}" type="pres">
      <dgm:prSet presAssocID="{15819810-2A45-4BE9-9A04-5E6E75B5AEC9}" presName="bgRect" presStyleLbl="bgAccFollowNode1" presStyleIdx="1" presStyleCnt="5" custScaleX="96416" custScaleY="106186" custLinFactNeighborX="1042" custLinFactNeighborY="-1011"/>
      <dgm:spPr/>
      <dgm:t>
        <a:bodyPr/>
        <a:lstStyle/>
        <a:p>
          <a:endParaRPr lang="en-US"/>
        </a:p>
      </dgm:t>
    </dgm:pt>
    <dgm:pt modelId="{A9BEBF2C-ED5C-4C8E-B30B-0227ABA6C8BC}" type="pres">
      <dgm:prSet presAssocID="{3762EA4C-4CEB-45B9-98FB-CA072F38627E}" presName="sibTransNodeCircle" presStyleLbl="alignNode1" presStyleIdx="2" presStyleCnt="10">
        <dgm:presLayoutVars>
          <dgm:chMax val="0"/>
          <dgm:bulletEnabled/>
        </dgm:presLayoutVars>
      </dgm:prSet>
      <dgm:spPr/>
      <dgm:t>
        <a:bodyPr/>
        <a:lstStyle/>
        <a:p>
          <a:endParaRPr lang="en-US"/>
        </a:p>
      </dgm:t>
    </dgm:pt>
    <dgm:pt modelId="{C5A2063C-6750-44C0-B266-84A4EB06A044}" type="pres">
      <dgm:prSet presAssocID="{15819810-2A45-4BE9-9A04-5E6E75B5AEC9}" presName="bottomLine" presStyleLbl="alignNode1" presStyleIdx="3" presStyleCnt="10" custScaleY="2000000" custLinFactY="35647220" custLinFactNeighborY="35700000">
        <dgm:presLayoutVars/>
      </dgm:prSet>
      <dgm:spPr/>
    </dgm:pt>
    <dgm:pt modelId="{74684B02-601E-41FC-92EF-6521B1C633FE}" type="pres">
      <dgm:prSet presAssocID="{15819810-2A45-4BE9-9A04-5E6E75B5AEC9}" presName="nodeText" presStyleLbl="bgAccFollowNode1" presStyleIdx="1" presStyleCnt="5">
        <dgm:presLayoutVars>
          <dgm:bulletEnabled val="1"/>
        </dgm:presLayoutVars>
      </dgm:prSet>
      <dgm:spPr/>
      <dgm:t>
        <a:bodyPr/>
        <a:lstStyle/>
        <a:p>
          <a:endParaRPr lang="en-US"/>
        </a:p>
      </dgm:t>
    </dgm:pt>
    <dgm:pt modelId="{9761BBF0-77F1-497B-9543-95C312A3BEFF}" type="pres">
      <dgm:prSet presAssocID="{3762EA4C-4CEB-45B9-98FB-CA072F38627E}" presName="sibTrans" presStyleCnt="0"/>
      <dgm:spPr/>
    </dgm:pt>
    <dgm:pt modelId="{10609274-CFB7-4356-9286-521288A00160}" type="pres">
      <dgm:prSet presAssocID="{8FF09F20-9337-4852-B912-56998F474AAA}" presName="compositeNode" presStyleCnt="0">
        <dgm:presLayoutVars>
          <dgm:bulletEnabled val="1"/>
        </dgm:presLayoutVars>
      </dgm:prSet>
      <dgm:spPr/>
    </dgm:pt>
    <dgm:pt modelId="{71C95700-0C22-41B8-8ABC-32709D79BCB0}" type="pres">
      <dgm:prSet presAssocID="{8FF09F20-9337-4852-B912-56998F474AAA}" presName="bgRect" presStyleLbl="bgAccFollowNode1" presStyleIdx="2" presStyleCnt="5" custScaleY="106042" custLinFactNeighborX="-160" custLinFactNeighborY="-833"/>
      <dgm:spPr/>
      <dgm:t>
        <a:bodyPr/>
        <a:lstStyle/>
        <a:p>
          <a:endParaRPr lang="en-US"/>
        </a:p>
      </dgm:t>
    </dgm:pt>
    <dgm:pt modelId="{1A0BDF10-D09A-4744-94B7-0A8AC54F34ED}" type="pres">
      <dgm:prSet presAssocID="{BF180969-E128-4F0A-814E-8D702936B81A}" presName="sibTransNodeCircle" presStyleLbl="alignNode1" presStyleIdx="4" presStyleCnt="10">
        <dgm:presLayoutVars>
          <dgm:chMax val="0"/>
          <dgm:bulletEnabled/>
        </dgm:presLayoutVars>
      </dgm:prSet>
      <dgm:spPr/>
      <dgm:t>
        <a:bodyPr/>
        <a:lstStyle/>
        <a:p>
          <a:endParaRPr lang="en-US"/>
        </a:p>
      </dgm:t>
    </dgm:pt>
    <dgm:pt modelId="{9A79D085-04AF-4135-87AE-53E8904DB2D7}" type="pres">
      <dgm:prSet presAssocID="{8FF09F20-9337-4852-B912-56998F474AAA}" presName="bottomLine" presStyleLbl="alignNode1" presStyleIdx="5" presStyleCnt="10" custLinFactY="42800000" custLinFactNeighborY="42816664">
        <dgm:presLayoutVars/>
      </dgm:prSet>
      <dgm:spPr/>
    </dgm:pt>
    <dgm:pt modelId="{E3C85255-E2E0-424C-A6E2-578D36A5056A}" type="pres">
      <dgm:prSet presAssocID="{8FF09F20-9337-4852-B912-56998F474AAA}" presName="nodeText" presStyleLbl="bgAccFollowNode1" presStyleIdx="2" presStyleCnt="5">
        <dgm:presLayoutVars>
          <dgm:bulletEnabled val="1"/>
        </dgm:presLayoutVars>
      </dgm:prSet>
      <dgm:spPr/>
      <dgm:t>
        <a:bodyPr/>
        <a:lstStyle/>
        <a:p>
          <a:endParaRPr lang="en-US"/>
        </a:p>
      </dgm:t>
    </dgm:pt>
    <dgm:pt modelId="{7984649C-9F8E-400D-B5FA-E8F67495AD84}" type="pres">
      <dgm:prSet presAssocID="{BF180969-E128-4F0A-814E-8D702936B81A}" presName="sibTrans" presStyleCnt="0"/>
      <dgm:spPr/>
    </dgm:pt>
    <dgm:pt modelId="{539391D7-D8EF-40AE-B389-2BF0091EA325}" type="pres">
      <dgm:prSet presAssocID="{D807B2A9-562F-4929-907D-24FFE3ABB220}" presName="compositeNode" presStyleCnt="0">
        <dgm:presLayoutVars>
          <dgm:bulletEnabled val="1"/>
        </dgm:presLayoutVars>
      </dgm:prSet>
      <dgm:spPr/>
    </dgm:pt>
    <dgm:pt modelId="{40FECC08-2B68-49E6-AFFE-F212C543711A}" type="pres">
      <dgm:prSet presAssocID="{D807B2A9-562F-4929-907D-24FFE3ABB220}" presName="bgRect" presStyleLbl="bgAccFollowNode1" presStyleIdx="3" presStyleCnt="5" custScaleY="106368" custLinFactNeighborY="-381"/>
      <dgm:spPr/>
      <dgm:t>
        <a:bodyPr/>
        <a:lstStyle/>
        <a:p>
          <a:endParaRPr lang="en-US"/>
        </a:p>
      </dgm:t>
    </dgm:pt>
    <dgm:pt modelId="{EFEA5810-7AE3-4A93-B424-77BFE1724D89}" type="pres">
      <dgm:prSet presAssocID="{05494FB4-63FC-42C2-84AE-B9FEE48AEF40}" presName="sibTransNodeCircle" presStyleLbl="alignNode1" presStyleIdx="6" presStyleCnt="10">
        <dgm:presLayoutVars>
          <dgm:chMax val="0"/>
          <dgm:bulletEnabled/>
        </dgm:presLayoutVars>
      </dgm:prSet>
      <dgm:spPr/>
      <dgm:t>
        <a:bodyPr/>
        <a:lstStyle/>
        <a:p>
          <a:endParaRPr lang="en-US"/>
        </a:p>
      </dgm:t>
    </dgm:pt>
    <dgm:pt modelId="{7768A12F-C0E9-4160-8647-DBB79DCF49EA}" type="pres">
      <dgm:prSet presAssocID="{D807B2A9-562F-4929-907D-24FFE3ABB220}" presName="bottomLine" presStyleLbl="alignNode1" presStyleIdx="7" presStyleCnt="10" custLinFactY="35647220" custLinFactNeighborY="35700000">
        <dgm:presLayoutVars/>
      </dgm:prSet>
      <dgm:spPr/>
    </dgm:pt>
    <dgm:pt modelId="{155AB189-8C59-4F2C-8C8D-7CC3324176C2}" type="pres">
      <dgm:prSet presAssocID="{D807B2A9-562F-4929-907D-24FFE3ABB220}" presName="nodeText" presStyleLbl="bgAccFollowNode1" presStyleIdx="3" presStyleCnt="5">
        <dgm:presLayoutVars>
          <dgm:bulletEnabled val="1"/>
        </dgm:presLayoutVars>
      </dgm:prSet>
      <dgm:spPr/>
      <dgm:t>
        <a:bodyPr/>
        <a:lstStyle/>
        <a:p>
          <a:endParaRPr lang="en-US"/>
        </a:p>
      </dgm:t>
    </dgm:pt>
    <dgm:pt modelId="{84C0FBF6-F650-4471-B2CB-F73451E2343D}" type="pres">
      <dgm:prSet presAssocID="{05494FB4-63FC-42C2-84AE-B9FEE48AEF40}" presName="sibTrans" presStyleCnt="0"/>
      <dgm:spPr/>
    </dgm:pt>
    <dgm:pt modelId="{19A2EAC3-F6AB-4682-9ACA-4BFA88F58643}" type="pres">
      <dgm:prSet presAssocID="{9331F0BB-728F-4A66-B476-E9382FC2C98B}" presName="compositeNode" presStyleCnt="0">
        <dgm:presLayoutVars>
          <dgm:bulletEnabled val="1"/>
        </dgm:presLayoutVars>
      </dgm:prSet>
      <dgm:spPr/>
    </dgm:pt>
    <dgm:pt modelId="{A1439DB3-8A3A-487B-A391-B81D93C73C8B}" type="pres">
      <dgm:prSet presAssocID="{9331F0BB-728F-4A66-B476-E9382FC2C98B}" presName="bgRect" presStyleLbl="bgAccFollowNode1" presStyleIdx="4" presStyleCnt="5" custScaleX="97546" custScaleY="107891" custLinFactNeighborY="-381"/>
      <dgm:spPr/>
      <dgm:t>
        <a:bodyPr/>
        <a:lstStyle/>
        <a:p>
          <a:endParaRPr lang="en-US"/>
        </a:p>
      </dgm:t>
    </dgm:pt>
    <dgm:pt modelId="{82DCF3A7-F3AD-46B0-AE64-A8E7A75F3D45}" type="pres">
      <dgm:prSet presAssocID="{B531CAD6-4C62-4298-B5F5-1AD091DF3637}" presName="sibTransNodeCircle" presStyleLbl="alignNode1" presStyleIdx="8" presStyleCnt="10">
        <dgm:presLayoutVars>
          <dgm:chMax val="0"/>
          <dgm:bulletEnabled/>
        </dgm:presLayoutVars>
      </dgm:prSet>
      <dgm:spPr/>
      <dgm:t>
        <a:bodyPr/>
        <a:lstStyle/>
        <a:p>
          <a:endParaRPr lang="en-US"/>
        </a:p>
      </dgm:t>
    </dgm:pt>
    <dgm:pt modelId="{ABFD1D11-6B66-44B1-8616-294CFAD7FFE6}" type="pres">
      <dgm:prSet presAssocID="{9331F0BB-728F-4A66-B476-E9382FC2C98B}" presName="bottomLine" presStyleLbl="alignNode1" presStyleIdx="9" presStyleCnt="10" custLinFactY="42800000" custLinFactNeighborY="42816664">
        <dgm:presLayoutVars/>
      </dgm:prSet>
      <dgm:spPr/>
    </dgm:pt>
    <dgm:pt modelId="{0C76506F-F3E5-4352-806D-9A98427A5B91}" type="pres">
      <dgm:prSet presAssocID="{9331F0BB-728F-4A66-B476-E9382FC2C98B}" presName="nodeText" presStyleLbl="bgAccFollowNode1" presStyleIdx="4" presStyleCnt="5">
        <dgm:presLayoutVars>
          <dgm:bulletEnabled val="1"/>
        </dgm:presLayoutVars>
      </dgm:prSet>
      <dgm:spPr/>
      <dgm:t>
        <a:bodyPr/>
        <a:lstStyle/>
        <a:p>
          <a:endParaRPr lang="en-US"/>
        </a:p>
      </dgm:t>
    </dgm:pt>
  </dgm:ptLst>
  <dgm:cxnLst>
    <dgm:cxn modelId="{418282BE-803D-4124-84C0-F827D3C20B1B}" srcId="{30F3D4B8-3D17-49AF-9F98-B243EEFF95BD}" destId="{0A59DE9E-8070-48C0-ABBA-727733872172}" srcOrd="0" destOrd="0" parTransId="{E74708D7-D379-4D72-8296-2FF05455E30B}" sibTransId="{5FD12134-95ED-40F4-B1AF-3F45DDDAB3E5}"/>
    <dgm:cxn modelId="{B2DCE9A5-BED0-457B-9CD7-EC37FBA64D17}" type="presOf" srcId="{05494FB4-63FC-42C2-84AE-B9FEE48AEF40}" destId="{EFEA5810-7AE3-4A93-B424-77BFE1724D89}" srcOrd="0" destOrd="0" presId="urn:microsoft.com/office/officeart/2016/7/layout/BasicLinearProcessNumbered"/>
    <dgm:cxn modelId="{F50FA2F0-4D31-4DE8-B061-C438BF89A192}" type="presOf" srcId="{0A59DE9E-8070-48C0-ABBA-727733872172}" destId="{D364A8E0-28CE-4A29-AFE5-9E9F87C4DCE2}" srcOrd="1" destOrd="0" presId="urn:microsoft.com/office/officeart/2016/7/layout/BasicLinearProcessNumbered"/>
    <dgm:cxn modelId="{52F6391C-C812-491E-AEC2-EC26455AA561}" type="presOf" srcId="{15819810-2A45-4BE9-9A04-5E6E75B5AEC9}" destId="{74684B02-601E-41FC-92EF-6521B1C633FE}" srcOrd="1" destOrd="0" presId="urn:microsoft.com/office/officeart/2016/7/layout/BasicLinearProcessNumbered"/>
    <dgm:cxn modelId="{B48CEB91-6CB4-41AA-B755-39C0953EBC56}" type="presOf" srcId="{D807B2A9-562F-4929-907D-24FFE3ABB220}" destId="{155AB189-8C59-4F2C-8C8D-7CC3324176C2}" srcOrd="1" destOrd="0" presId="urn:microsoft.com/office/officeart/2016/7/layout/BasicLinearProcessNumbered"/>
    <dgm:cxn modelId="{A902B71A-F9C0-4229-ABCD-35DF468E91C8}" type="presOf" srcId="{5FD12134-95ED-40F4-B1AF-3F45DDDAB3E5}" destId="{9B656CDD-AAB6-4120-8ED1-4BDDF8FB289E}" srcOrd="0" destOrd="0" presId="urn:microsoft.com/office/officeart/2016/7/layout/BasicLinearProcessNumbered"/>
    <dgm:cxn modelId="{9F84E5A0-C7EB-44DA-BB92-4044C2FDD1CE}" srcId="{30F3D4B8-3D17-49AF-9F98-B243EEFF95BD}" destId="{D807B2A9-562F-4929-907D-24FFE3ABB220}" srcOrd="3" destOrd="0" parTransId="{AD9C76EE-6FF2-481C-AE0C-ABEB3D732729}" sibTransId="{05494FB4-63FC-42C2-84AE-B9FEE48AEF40}"/>
    <dgm:cxn modelId="{579D5320-261C-4AB4-A980-576991543CBF}" type="presOf" srcId="{8FF09F20-9337-4852-B912-56998F474AAA}" destId="{E3C85255-E2E0-424C-A6E2-578D36A5056A}" srcOrd="1" destOrd="0" presId="urn:microsoft.com/office/officeart/2016/7/layout/BasicLinearProcessNumbered"/>
    <dgm:cxn modelId="{E14F4496-0B79-43D8-BD58-F7B2C034F368}" type="presOf" srcId="{9331F0BB-728F-4A66-B476-E9382FC2C98B}" destId="{0C76506F-F3E5-4352-806D-9A98427A5B91}" srcOrd="1" destOrd="0" presId="urn:microsoft.com/office/officeart/2016/7/layout/BasicLinearProcessNumbered"/>
    <dgm:cxn modelId="{6F0A7D2E-15B9-4187-BD1E-500444262255}" type="presOf" srcId="{15819810-2A45-4BE9-9A04-5E6E75B5AEC9}" destId="{ADD0FB47-EA7B-4BB4-84B0-711829FC1787}" srcOrd="0" destOrd="0" presId="urn:microsoft.com/office/officeart/2016/7/layout/BasicLinearProcessNumbered"/>
    <dgm:cxn modelId="{4440ACD9-4563-4591-A6E6-1EEFF581D1D1}" type="presOf" srcId="{B531CAD6-4C62-4298-B5F5-1AD091DF3637}" destId="{82DCF3A7-F3AD-46B0-AE64-A8E7A75F3D45}" srcOrd="0" destOrd="0" presId="urn:microsoft.com/office/officeart/2016/7/layout/BasicLinearProcessNumbered"/>
    <dgm:cxn modelId="{36311D34-E01F-4374-A937-37A2E951EBA2}" type="presOf" srcId="{8FF09F20-9337-4852-B912-56998F474AAA}" destId="{71C95700-0C22-41B8-8ABC-32709D79BCB0}" srcOrd="0" destOrd="0" presId="urn:microsoft.com/office/officeart/2016/7/layout/BasicLinearProcessNumbered"/>
    <dgm:cxn modelId="{DFAD3D96-1EA3-4CCE-87C8-ADBD4BED8FA7}" type="presOf" srcId="{0A59DE9E-8070-48C0-ABBA-727733872172}" destId="{78FF3CAF-BC43-4C6D-8FED-7F4B3621C3EB}" srcOrd="0" destOrd="0" presId="urn:microsoft.com/office/officeart/2016/7/layout/BasicLinearProcessNumbered"/>
    <dgm:cxn modelId="{D440E73B-398A-4394-9EFB-6B7B993F16C9}" srcId="{30F3D4B8-3D17-49AF-9F98-B243EEFF95BD}" destId="{15819810-2A45-4BE9-9A04-5E6E75B5AEC9}" srcOrd="1" destOrd="0" parTransId="{AAD54B92-EDC2-4AE9-845C-E68978606E60}" sibTransId="{3762EA4C-4CEB-45B9-98FB-CA072F38627E}"/>
    <dgm:cxn modelId="{7843333E-EC84-4D0B-8AEC-3E19605352FF}" srcId="{30F3D4B8-3D17-49AF-9F98-B243EEFF95BD}" destId="{8FF09F20-9337-4852-B912-56998F474AAA}" srcOrd="2" destOrd="0" parTransId="{6D083D42-785B-46A6-9198-992607A0216E}" sibTransId="{BF180969-E128-4F0A-814E-8D702936B81A}"/>
    <dgm:cxn modelId="{94B1C39A-2458-4F50-82A4-A1C844C8F2D6}" type="presOf" srcId="{D807B2A9-562F-4929-907D-24FFE3ABB220}" destId="{40FECC08-2B68-49E6-AFFE-F212C543711A}" srcOrd="0" destOrd="0" presId="urn:microsoft.com/office/officeart/2016/7/layout/BasicLinearProcessNumbered"/>
    <dgm:cxn modelId="{3C50D328-9F8E-482D-BD16-CD398C931931}" type="presOf" srcId="{3762EA4C-4CEB-45B9-98FB-CA072F38627E}" destId="{A9BEBF2C-ED5C-4C8E-B30B-0227ABA6C8BC}" srcOrd="0" destOrd="0" presId="urn:microsoft.com/office/officeart/2016/7/layout/BasicLinearProcessNumbered"/>
    <dgm:cxn modelId="{768980E4-1B28-4DD5-8BFF-4F3DB3630D3C}" type="presOf" srcId="{9331F0BB-728F-4A66-B476-E9382FC2C98B}" destId="{A1439DB3-8A3A-487B-A391-B81D93C73C8B}" srcOrd="0" destOrd="0" presId="urn:microsoft.com/office/officeart/2016/7/layout/BasicLinearProcessNumbered"/>
    <dgm:cxn modelId="{1BBD22A4-1BB9-472C-BFAD-5072D6EB8D12}" srcId="{30F3D4B8-3D17-49AF-9F98-B243EEFF95BD}" destId="{9331F0BB-728F-4A66-B476-E9382FC2C98B}" srcOrd="4" destOrd="0" parTransId="{D64C630C-1CED-4747-90DA-E7834705409F}" sibTransId="{B531CAD6-4C62-4298-B5F5-1AD091DF3637}"/>
    <dgm:cxn modelId="{126B9AAF-8DEC-4E41-A0A5-CDE2E4EF2D3D}" type="presOf" srcId="{BF180969-E128-4F0A-814E-8D702936B81A}" destId="{1A0BDF10-D09A-4744-94B7-0A8AC54F34ED}" srcOrd="0" destOrd="0" presId="urn:microsoft.com/office/officeart/2016/7/layout/BasicLinearProcessNumbered"/>
    <dgm:cxn modelId="{0AAD601A-A11C-4C0C-B02B-6476AED19C0C}" type="presOf" srcId="{30F3D4B8-3D17-49AF-9F98-B243EEFF95BD}" destId="{A6F37C93-F23B-46B0-BFFC-55F8E30B1E41}" srcOrd="0" destOrd="0" presId="urn:microsoft.com/office/officeart/2016/7/layout/BasicLinearProcessNumbered"/>
    <dgm:cxn modelId="{C889950A-0BCC-4D3C-9208-EC3A22D3E346}" type="presParOf" srcId="{A6F37C93-F23B-46B0-BFFC-55F8E30B1E41}" destId="{CF0C852C-AF29-43B9-973C-9870892FFFE8}" srcOrd="0" destOrd="0" presId="urn:microsoft.com/office/officeart/2016/7/layout/BasicLinearProcessNumbered"/>
    <dgm:cxn modelId="{78C83384-4116-427E-9DF1-5E18903E8AC4}" type="presParOf" srcId="{CF0C852C-AF29-43B9-973C-9870892FFFE8}" destId="{78FF3CAF-BC43-4C6D-8FED-7F4B3621C3EB}" srcOrd="0" destOrd="0" presId="urn:microsoft.com/office/officeart/2016/7/layout/BasicLinearProcessNumbered"/>
    <dgm:cxn modelId="{6AE1AA7B-9736-4BC3-9F31-0B36BC0A433B}" type="presParOf" srcId="{CF0C852C-AF29-43B9-973C-9870892FFFE8}" destId="{9B656CDD-AAB6-4120-8ED1-4BDDF8FB289E}" srcOrd="1" destOrd="0" presId="urn:microsoft.com/office/officeart/2016/7/layout/BasicLinearProcessNumbered"/>
    <dgm:cxn modelId="{C7F0A3F4-8F8E-4598-B3A2-57964C416864}" type="presParOf" srcId="{CF0C852C-AF29-43B9-973C-9870892FFFE8}" destId="{7799C65C-D833-4FA3-B292-B49F5AF00FC2}" srcOrd="2" destOrd="0" presId="urn:microsoft.com/office/officeart/2016/7/layout/BasicLinearProcessNumbered"/>
    <dgm:cxn modelId="{54F35736-622D-4A78-B916-FF9BCE34308B}" type="presParOf" srcId="{CF0C852C-AF29-43B9-973C-9870892FFFE8}" destId="{D364A8E0-28CE-4A29-AFE5-9E9F87C4DCE2}" srcOrd="3" destOrd="0" presId="urn:microsoft.com/office/officeart/2016/7/layout/BasicLinearProcessNumbered"/>
    <dgm:cxn modelId="{C8EAF6AD-136F-4ED5-9E1B-EDD97737B3F4}" type="presParOf" srcId="{A6F37C93-F23B-46B0-BFFC-55F8E30B1E41}" destId="{DE02F5FE-99CC-4A01-9F4E-44832431A861}" srcOrd="1" destOrd="0" presId="urn:microsoft.com/office/officeart/2016/7/layout/BasicLinearProcessNumbered"/>
    <dgm:cxn modelId="{77D323ED-F119-4D3E-A510-2DFD7BD8369A}" type="presParOf" srcId="{A6F37C93-F23B-46B0-BFFC-55F8E30B1E41}" destId="{5321CC35-E32B-4AB7-851C-7E7F56C028FF}" srcOrd="2" destOrd="0" presId="urn:microsoft.com/office/officeart/2016/7/layout/BasicLinearProcessNumbered"/>
    <dgm:cxn modelId="{07584A5F-A69D-45A2-BF3D-1AA5E074AAA1}" type="presParOf" srcId="{5321CC35-E32B-4AB7-851C-7E7F56C028FF}" destId="{ADD0FB47-EA7B-4BB4-84B0-711829FC1787}" srcOrd="0" destOrd="0" presId="urn:microsoft.com/office/officeart/2016/7/layout/BasicLinearProcessNumbered"/>
    <dgm:cxn modelId="{DFD5FFB7-CB88-44FD-9205-D29B717F0C28}" type="presParOf" srcId="{5321CC35-E32B-4AB7-851C-7E7F56C028FF}" destId="{A9BEBF2C-ED5C-4C8E-B30B-0227ABA6C8BC}" srcOrd="1" destOrd="0" presId="urn:microsoft.com/office/officeart/2016/7/layout/BasicLinearProcessNumbered"/>
    <dgm:cxn modelId="{8E875AB2-9403-4C8F-B545-42EB8897A4D5}" type="presParOf" srcId="{5321CC35-E32B-4AB7-851C-7E7F56C028FF}" destId="{C5A2063C-6750-44C0-B266-84A4EB06A044}" srcOrd="2" destOrd="0" presId="urn:microsoft.com/office/officeart/2016/7/layout/BasicLinearProcessNumbered"/>
    <dgm:cxn modelId="{D8042E52-2BDB-44C7-A7A4-5E6AFFD2843B}" type="presParOf" srcId="{5321CC35-E32B-4AB7-851C-7E7F56C028FF}" destId="{74684B02-601E-41FC-92EF-6521B1C633FE}" srcOrd="3" destOrd="0" presId="urn:microsoft.com/office/officeart/2016/7/layout/BasicLinearProcessNumbered"/>
    <dgm:cxn modelId="{EF7F09EC-2D5F-4FD3-A065-8C31C51A5BF7}" type="presParOf" srcId="{A6F37C93-F23B-46B0-BFFC-55F8E30B1E41}" destId="{9761BBF0-77F1-497B-9543-95C312A3BEFF}" srcOrd="3" destOrd="0" presId="urn:microsoft.com/office/officeart/2016/7/layout/BasicLinearProcessNumbered"/>
    <dgm:cxn modelId="{783E0357-B64D-4501-8CE2-A4112406C127}" type="presParOf" srcId="{A6F37C93-F23B-46B0-BFFC-55F8E30B1E41}" destId="{10609274-CFB7-4356-9286-521288A00160}" srcOrd="4" destOrd="0" presId="urn:microsoft.com/office/officeart/2016/7/layout/BasicLinearProcessNumbered"/>
    <dgm:cxn modelId="{8F5B062A-F3EC-4C77-AF33-26D2679003E2}" type="presParOf" srcId="{10609274-CFB7-4356-9286-521288A00160}" destId="{71C95700-0C22-41B8-8ABC-32709D79BCB0}" srcOrd="0" destOrd="0" presId="urn:microsoft.com/office/officeart/2016/7/layout/BasicLinearProcessNumbered"/>
    <dgm:cxn modelId="{75333033-5643-4522-BE4B-F1A6AB4AF937}" type="presParOf" srcId="{10609274-CFB7-4356-9286-521288A00160}" destId="{1A0BDF10-D09A-4744-94B7-0A8AC54F34ED}" srcOrd="1" destOrd="0" presId="urn:microsoft.com/office/officeart/2016/7/layout/BasicLinearProcessNumbered"/>
    <dgm:cxn modelId="{F5CDE529-BC1A-48F6-8A25-7DDE86E6714C}" type="presParOf" srcId="{10609274-CFB7-4356-9286-521288A00160}" destId="{9A79D085-04AF-4135-87AE-53E8904DB2D7}" srcOrd="2" destOrd="0" presId="urn:microsoft.com/office/officeart/2016/7/layout/BasicLinearProcessNumbered"/>
    <dgm:cxn modelId="{9BBD4D6E-FCB4-48CF-8E4A-AC9B1E6738FA}" type="presParOf" srcId="{10609274-CFB7-4356-9286-521288A00160}" destId="{E3C85255-E2E0-424C-A6E2-578D36A5056A}" srcOrd="3" destOrd="0" presId="urn:microsoft.com/office/officeart/2016/7/layout/BasicLinearProcessNumbered"/>
    <dgm:cxn modelId="{453F1940-6E34-4A76-A094-5F021C423F1E}" type="presParOf" srcId="{A6F37C93-F23B-46B0-BFFC-55F8E30B1E41}" destId="{7984649C-9F8E-400D-B5FA-E8F67495AD84}" srcOrd="5" destOrd="0" presId="urn:microsoft.com/office/officeart/2016/7/layout/BasicLinearProcessNumbered"/>
    <dgm:cxn modelId="{AB0F6DD0-0125-4273-BF7C-399791F82D0B}" type="presParOf" srcId="{A6F37C93-F23B-46B0-BFFC-55F8E30B1E41}" destId="{539391D7-D8EF-40AE-B389-2BF0091EA325}" srcOrd="6" destOrd="0" presId="urn:microsoft.com/office/officeart/2016/7/layout/BasicLinearProcessNumbered"/>
    <dgm:cxn modelId="{08F4C411-3BEC-4B1C-B5E4-E336F831C248}" type="presParOf" srcId="{539391D7-D8EF-40AE-B389-2BF0091EA325}" destId="{40FECC08-2B68-49E6-AFFE-F212C543711A}" srcOrd="0" destOrd="0" presId="urn:microsoft.com/office/officeart/2016/7/layout/BasicLinearProcessNumbered"/>
    <dgm:cxn modelId="{E6A8CEAB-CDF2-479B-87A9-7A8B271137B1}" type="presParOf" srcId="{539391D7-D8EF-40AE-B389-2BF0091EA325}" destId="{EFEA5810-7AE3-4A93-B424-77BFE1724D89}" srcOrd="1" destOrd="0" presId="urn:microsoft.com/office/officeart/2016/7/layout/BasicLinearProcessNumbered"/>
    <dgm:cxn modelId="{E1FF0EAA-795B-462B-AC8E-61B5C06F6EB6}" type="presParOf" srcId="{539391D7-D8EF-40AE-B389-2BF0091EA325}" destId="{7768A12F-C0E9-4160-8647-DBB79DCF49EA}" srcOrd="2" destOrd="0" presId="urn:microsoft.com/office/officeart/2016/7/layout/BasicLinearProcessNumbered"/>
    <dgm:cxn modelId="{1ABECA66-2931-4401-BB10-FACFAAA45536}" type="presParOf" srcId="{539391D7-D8EF-40AE-B389-2BF0091EA325}" destId="{155AB189-8C59-4F2C-8C8D-7CC3324176C2}" srcOrd="3" destOrd="0" presId="urn:microsoft.com/office/officeart/2016/7/layout/BasicLinearProcessNumbered"/>
    <dgm:cxn modelId="{525D9F15-3192-4899-B349-D432305CDBFB}" type="presParOf" srcId="{A6F37C93-F23B-46B0-BFFC-55F8E30B1E41}" destId="{84C0FBF6-F650-4471-B2CB-F73451E2343D}" srcOrd="7" destOrd="0" presId="urn:microsoft.com/office/officeart/2016/7/layout/BasicLinearProcessNumbered"/>
    <dgm:cxn modelId="{492C101D-AC54-4055-BA3F-2B5AED33DD38}" type="presParOf" srcId="{A6F37C93-F23B-46B0-BFFC-55F8E30B1E41}" destId="{19A2EAC3-F6AB-4682-9ACA-4BFA88F58643}" srcOrd="8" destOrd="0" presId="urn:microsoft.com/office/officeart/2016/7/layout/BasicLinearProcessNumbered"/>
    <dgm:cxn modelId="{3CD9B38F-F6B5-4C90-B318-938538B3E61B}" type="presParOf" srcId="{19A2EAC3-F6AB-4682-9ACA-4BFA88F58643}" destId="{A1439DB3-8A3A-487B-A391-B81D93C73C8B}" srcOrd="0" destOrd="0" presId="urn:microsoft.com/office/officeart/2016/7/layout/BasicLinearProcessNumbered"/>
    <dgm:cxn modelId="{46AA44EB-A48E-4F3F-B9D4-32F15A4991CA}" type="presParOf" srcId="{19A2EAC3-F6AB-4682-9ACA-4BFA88F58643}" destId="{82DCF3A7-F3AD-46B0-AE64-A8E7A75F3D45}" srcOrd="1" destOrd="0" presId="urn:microsoft.com/office/officeart/2016/7/layout/BasicLinearProcessNumbered"/>
    <dgm:cxn modelId="{1D082B2E-A5FB-4DF8-94CC-03C2BD49B3A9}" type="presParOf" srcId="{19A2EAC3-F6AB-4682-9ACA-4BFA88F58643}" destId="{ABFD1D11-6B66-44B1-8616-294CFAD7FFE6}" srcOrd="2" destOrd="0" presId="urn:microsoft.com/office/officeart/2016/7/layout/BasicLinearProcessNumbered"/>
    <dgm:cxn modelId="{08BA64F5-712A-4A21-8905-7C6901805690}" type="presParOf" srcId="{19A2EAC3-F6AB-4682-9ACA-4BFA88F58643}" destId="{0C76506F-F3E5-4352-806D-9A98427A5B91}"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883A0-EE3D-4B9E-9D45-0E3069CD7E4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50D9D6E-F783-4F79-BF40-532A72FAF295}">
      <dgm:prSet/>
      <dgm:spPr/>
      <dgm:t>
        <a:bodyPr/>
        <a:lstStyle/>
        <a:p>
          <a:r>
            <a:rPr lang="en-US"/>
            <a:t>Additional Partners to Consider</a:t>
          </a:r>
        </a:p>
      </dgm:t>
    </dgm:pt>
    <dgm:pt modelId="{B92B9241-F4BB-4E9A-BAF5-52813126AFF2}" type="parTrans" cxnId="{EC006D28-5A84-4FF6-B24E-9EEDE396476E}">
      <dgm:prSet/>
      <dgm:spPr/>
      <dgm:t>
        <a:bodyPr/>
        <a:lstStyle/>
        <a:p>
          <a:endParaRPr lang="en-US"/>
        </a:p>
      </dgm:t>
    </dgm:pt>
    <dgm:pt modelId="{FD2F18D8-3373-48C3-BD76-6EC6B2D5A2B6}" type="sibTrans" cxnId="{EC006D28-5A84-4FF6-B24E-9EEDE396476E}">
      <dgm:prSet/>
      <dgm:spPr/>
      <dgm:t>
        <a:bodyPr/>
        <a:lstStyle/>
        <a:p>
          <a:endParaRPr lang="en-US"/>
        </a:p>
      </dgm:t>
    </dgm:pt>
    <dgm:pt modelId="{1D8F2E6F-5012-4BB6-A997-41979D3ACE95}">
      <dgm:prSet/>
      <dgm:spPr/>
      <dgm:t>
        <a:bodyPr/>
        <a:lstStyle/>
        <a:p>
          <a:r>
            <a:rPr lang="en-US" dirty="0"/>
            <a:t>Parent/Guardians and Parent Groups</a:t>
          </a:r>
        </a:p>
      </dgm:t>
    </dgm:pt>
    <dgm:pt modelId="{1094F84B-FD61-4674-8E1E-2DE92DFAB3F2}" type="parTrans" cxnId="{AFB999C9-035F-4873-997D-AE31E85C0ABA}">
      <dgm:prSet/>
      <dgm:spPr/>
      <dgm:t>
        <a:bodyPr/>
        <a:lstStyle/>
        <a:p>
          <a:endParaRPr lang="en-US"/>
        </a:p>
      </dgm:t>
    </dgm:pt>
    <dgm:pt modelId="{4551C417-8D81-46BC-8A21-F87896251809}" type="sibTrans" cxnId="{AFB999C9-035F-4873-997D-AE31E85C0ABA}">
      <dgm:prSet/>
      <dgm:spPr/>
      <dgm:t>
        <a:bodyPr/>
        <a:lstStyle/>
        <a:p>
          <a:endParaRPr lang="en-US"/>
        </a:p>
      </dgm:t>
    </dgm:pt>
    <dgm:pt modelId="{7F9B46FC-A679-4FD8-97FE-5750F9274642}">
      <dgm:prSet/>
      <dgm:spPr/>
      <dgm:t>
        <a:bodyPr/>
        <a:lstStyle/>
        <a:p>
          <a:r>
            <a:rPr lang="en-US" dirty="0"/>
            <a:t>Partner with other Community-Based Organizations</a:t>
          </a:r>
        </a:p>
      </dgm:t>
    </dgm:pt>
    <dgm:pt modelId="{67567366-EB6A-4980-91AC-10521DA4BF9C}" type="parTrans" cxnId="{C016186C-9AD7-4D1E-BC83-9B57BCD27335}">
      <dgm:prSet/>
      <dgm:spPr/>
      <dgm:t>
        <a:bodyPr/>
        <a:lstStyle/>
        <a:p>
          <a:endParaRPr lang="en-US"/>
        </a:p>
      </dgm:t>
    </dgm:pt>
    <dgm:pt modelId="{86F13895-5602-40DC-80AC-87264B0D02BF}" type="sibTrans" cxnId="{C016186C-9AD7-4D1E-BC83-9B57BCD27335}">
      <dgm:prSet/>
      <dgm:spPr/>
      <dgm:t>
        <a:bodyPr/>
        <a:lstStyle/>
        <a:p>
          <a:endParaRPr lang="en-US"/>
        </a:p>
      </dgm:t>
    </dgm:pt>
    <dgm:pt modelId="{1EBA7B9F-49F9-47A9-A464-9146E77F8091}">
      <dgm:prSet/>
      <dgm:spPr/>
      <dgm:t>
        <a:bodyPr/>
        <a:lstStyle/>
        <a:p>
          <a:r>
            <a:rPr lang="en-US"/>
            <a:t>Homeschool Network K-12</a:t>
          </a:r>
        </a:p>
      </dgm:t>
    </dgm:pt>
    <dgm:pt modelId="{E1C371A3-EE30-4F7D-9458-3251B3119E8F}" type="parTrans" cxnId="{0F99BA1B-A4B0-48DD-AEE1-E00E37D433A7}">
      <dgm:prSet/>
      <dgm:spPr/>
      <dgm:t>
        <a:bodyPr/>
        <a:lstStyle/>
        <a:p>
          <a:endParaRPr lang="en-US"/>
        </a:p>
      </dgm:t>
    </dgm:pt>
    <dgm:pt modelId="{CA77569E-6E10-4158-AC8C-6FB3AEBFF855}" type="sibTrans" cxnId="{0F99BA1B-A4B0-48DD-AEE1-E00E37D433A7}">
      <dgm:prSet/>
      <dgm:spPr/>
      <dgm:t>
        <a:bodyPr/>
        <a:lstStyle/>
        <a:p>
          <a:endParaRPr lang="en-US"/>
        </a:p>
      </dgm:t>
    </dgm:pt>
    <dgm:pt modelId="{4F4CF187-13D0-4F28-9DDB-2D4E178D61DF}">
      <dgm:prSet/>
      <dgm:spPr/>
      <dgm:t>
        <a:bodyPr/>
        <a:lstStyle/>
        <a:p>
          <a:r>
            <a:rPr lang="en-US" dirty="0"/>
            <a:t>Eligible as Lead Applicants: Grassroot organizations i.e., service providers, mentors’ trusted adults, community members and leaders, coaches, faith-based organization, community organizations, parent-led groups, small for-profit BIPOC-led organizations, and home-school providers</a:t>
          </a:r>
        </a:p>
      </dgm:t>
    </dgm:pt>
    <dgm:pt modelId="{7C73BED2-AA90-4ADB-96A5-B1F56445C0DC}" type="parTrans" cxnId="{FC3CA724-9A33-4209-BD80-976608787945}">
      <dgm:prSet/>
      <dgm:spPr/>
      <dgm:t>
        <a:bodyPr/>
        <a:lstStyle/>
        <a:p>
          <a:endParaRPr lang="en-US"/>
        </a:p>
      </dgm:t>
    </dgm:pt>
    <dgm:pt modelId="{04BB620A-5428-45E5-8913-3C67A4D40FC4}" type="sibTrans" cxnId="{FC3CA724-9A33-4209-BD80-976608787945}">
      <dgm:prSet/>
      <dgm:spPr/>
      <dgm:t>
        <a:bodyPr/>
        <a:lstStyle/>
        <a:p>
          <a:endParaRPr lang="en-US"/>
        </a:p>
      </dgm:t>
    </dgm:pt>
    <dgm:pt modelId="{0C86538E-FE7F-4440-A70B-10D49A9B2BB2}">
      <dgm:prSet/>
      <dgm:spPr/>
      <dgm:t>
        <a:bodyPr/>
        <a:lstStyle/>
        <a:p>
          <a:r>
            <a:rPr lang="en-US" dirty="0"/>
            <a:t>Non-Eligible as Lead Applicants: School/District &amp; Early Learning</a:t>
          </a:r>
        </a:p>
      </dgm:t>
    </dgm:pt>
    <dgm:pt modelId="{9623299B-8FE7-45BE-A4AD-4D6B17FCF7B8}" type="parTrans" cxnId="{78E541AE-26B0-44B4-AE40-6806DA6E1B6D}">
      <dgm:prSet/>
      <dgm:spPr/>
      <dgm:t>
        <a:bodyPr/>
        <a:lstStyle/>
        <a:p>
          <a:endParaRPr lang="en-US"/>
        </a:p>
      </dgm:t>
    </dgm:pt>
    <dgm:pt modelId="{20C4DC59-DFAE-4BAB-905C-0D9B975C71B2}" type="sibTrans" cxnId="{78E541AE-26B0-44B4-AE40-6806DA6E1B6D}">
      <dgm:prSet/>
      <dgm:spPr/>
      <dgm:t>
        <a:bodyPr/>
        <a:lstStyle/>
        <a:p>
          <a:endParaRPr lang="en-US"/>
        </a:p>
      </dgm:t>
    </dgm:pt>
    <dgm:pt modelId="{B589085D-EC0F-4759-BA88-C9989A80091F}">
      <dgm:prSet/>
      <dgm:spPr/>
      <dgm:t>
        <a:bodyPr/>
        <a:lstStyle/>
        <a:p>
          <a:r>
            <a:rPr lang="en-US"/>
            <a:t>Religious Institutions</a:t>
          </a:r>
        </a:p>
      </dgm:t>
    </dgm:pt>
    <dgm:pt modelId="{38AB99C7-5A64-41EF-9456-DC0D71F46709}" type="parTrans" cxnId="{30109D5A-4DED-49B7-90E6-2DCC38B8D6C7}">
      <dgm:prSet/>
      <dgm:spPr/>
      <dgm:t>
        <a:bodyPr/>
        <a:lstStyle/>
        <a:p>
          <a:endParaRPr lang="en-US"/>
        </a:p>
      </dgm:t>
    </dgm:pt>
    <dgm:pt modelId="{C398240C-B9B6-444F-8587-290D1E7F3420}" type="sibTrans" cxnId="{30109D5A-4DED-49B7-90E6-2DCC38B8D6C7}">
      <dgm:prSet/>
      <dgm:spPr/>
      <dgm:t>
        <a:bodyPr/>
        <a:lstStyle/>
        <a:p>
          <a:endParaRPr lang="en-US"/>
        </a:p>
      </dgm:t>
    </dgm:pt>
    <dgm:pt modelId="{BE0483F7-1E2A-457C-99EC-9BECBBD7DD7F}">
      <dgm:prSet/>
      <dgm:spPr/>
      <dgm:t>
        <a:bodyPr/>
        <a:lstStyle/>
        <a:p>
          <a:r>
            <a:rPr lang="en-US" dirty="0"/>
            <a:t>Partnering with Subject Matter Experts</a:t>
          </a:r>
        </a:p>
      </dgm:t>
    </dgm:pt>
    <dgm:pt modelId="{4C29B769-F7AE-41C6-B2AD-5BACB62D27CF}" type="parTrans" cxnId="{BF4E5221-2DA5-4EE4-998D-122607200E13}">
      <dgm:prSet/>
      <dgm:spPr/>
      <dgm:t>
        <a:bodyPr/>
        <a:lstStyle/>
        <a:p>
          <a:endParaRPr lang="en-US"/>
        </a:p>
      </dgm:t>
    </dgm:pt>
    <dgm:pt modelId="{6B13E85A-4748-4F9B-8070-5A0B3C48B995}" type="sibTrans" cxnId="{BF4E5221-2DA5-4EE4-998D-122607200E13}">
      <dgm:prSet/>
      <dgm:spPr/>
      <dgm:t>
        <a:bodyPr/>
        <a:lstStyle/>
        <a:p>
          <a:endParaRPr lang="en-US"/>
        </a:p>
      </dgm:t>
    </dgm:pt>
    <dgm:pt modelId="{7927AF19-D41C-48C8-AE24-993F16491F72}" type="pres">
      <dgm:prSet presAssocID="{A50883A0-EE3D-4B9E-9D45-0E3069CD7E40}" presName="linear" presStyleCnt="0">
        <dgm:presLayoutVars>
          <dgm:animLvl val="lvl"/>
          <dgm:resizeHandles val="exact"/>
        </dgm:presLayoutVars>
      </dgm:prSet>
      <dgm:spPr/>
      <dgm:t>
        <a:bodyPr/>
        <a:lstStyle/>
        <a:p>
          <a:endParaRPr lang="en-US"/>
        </a:p>
      </dgm:t>
    </dgm:pt>
    <dgm:pt modelId="{E551A99A-2965-4224-9E22-B48434463E05}" type="pres">
      <dgm:prSet presAssocID="{250D9D6E-F783-4F79-BF40-532A72FAF295}" presName="parentText" presStyleLbl="node1" presStyleIdx="0" presStyleCnt="3" custLinFactY="100000" custLinFactNeighborY="122088">
        <dgm:presLayoutVars>
          <dgm:chMax val="0"/>
          <dgm:bulletEnabled val="1"/>
        </dgm:presLayoutVars>
      </dgm:prSet>
      <dgm:spPr/>
      <dgm:t>
        <a:bodyPr/>
        <a:lstStyle/>
        <a:p>
          <a:endParaRPr lang="en-US"/>
        </a:p>
      </dgm:t>
    </dgm:pt>
    <dgm:pt modelId="{CE226125-1CA8-42B9-B96F-13366F7DED18}" type="pres">
      <dgm:prSet presAssocID="{250D9D6E-F783-4F79-BF40-532A72FAF295}" presName="childText" presStyleLbl="revTx" presStyleIdx="0" presStyleCnt="1" custLinFactY="100000" custLinFactNeighborY="134225">
        <dgm:presLayoutVars>
          <dgm:bulletEnabled val="1"/>
        </dgm:presLayoutVars>
      </dgm:prSet>
      <dgm:spPr/>
      <dgm:t>
        <a:bodyPr/>
        <a:lstStyle/>
        <a:p>
          <a:endParaRPr lang="en-US"/>
        </a:p>
      </dgm:t>
    </dgm:pt>
    <dgm:pt modelId="{E78A5DF3-2FCB-456E-95B3-8A7ED28901B5}" type="pres">
      <dgm:prSet presAssocID="{4F4CF187-13D0-4F28-9DDB-2D4E178D61DF}" presName="parentText" presStyleLbl="node1" presStyleIdx="1" presStyleCnt="3" custLinFactY="-200000" custLinFactNeighborX="-554" custLinFactNeighborY="-283859">
        <dgm:presLayoutVars>
          <dgm:chMax val="0"/>
          <dgm:bulletEnabled val="1"/>
        </dgm:presLayoutVars>
      </dgm:prSet>
      <dgm:spPr/>
      <dgm:t>
        <a:bodyPr/>
        <a:lstStyle/>
        <a:p>
          <a:endParaRPr lang="en-US"/>
        </a:p>
      </dgm:t>
    </dgm:pt>
    <dgm:pt modelId="{96AC33CE-096B-4BAA-B2BD-E1705F96880B}" type="pres">
      <dgm:prSet presAssocID="{04BB620A-5428-45E5-8913-3C67A4D40FC4}" presName="spacer" presStyleCnt="0"/>
      <dgm:spPr/>
    </dgm:pt>
    <dgm:pt modelId="{59D9338C-1CB4-48AD-895A-2CC126B1FDAF}" type="pres">
      <dgm:prSet presAssocID="{0C86538E-FE7F-4440-A70B-10D49A9B2BB2}" presName="parentText" presStyleLbl="node1" presStyleIdx="2" presStyleCnt="3" custLinFactY="-197224" custLinFactNeighborY="-200000">
        <dgm:presLayoutVars>
          <dgm:chMax val="0"/>
          <dgm:bulletEnabled val="1"/>
        </dgm:presLayoutVars>
      </dgm:prSet>
      <dgm:spPr/>
      <dgm:t>
        <a:bodyPr/>
        <a:lstStyle/>
        <a:p>
          <a:endParaRPr lang="en-US"/>
        </a:p>
      </dgm:t>
    </dgm:pt>
  </dgm:ptLst>
  <dgm:cxnLst>
    <dgm:cxn modelId="{7F593D33-1551-439E-A8FB-0043C7541CA9}" type="presOf" srcId="{0C86538E-FE7F-4440-A70B-10D49A9B2BB2}" destId="{59D9338C-1CB4-48AD-895A-2CC126B1FDAF}" srcOrd="0" destOrd="0" presId="urn:microsoft.com/office/officeart/2005/8/layout/vList2"/>
    <dgm:cxn modelId="{78E541AE-26B0-44B4-AE40-6806DA6E1B6D}" srcId="{A50883A0-EE3D-4B9E-9D45-0E3069CD7E40}" destId="{0C86538E-FE7F-4440-A70B-10D49A9B2BB2}" srcOrd="2" destOrd="0" parTransId="{9623299B-8FE7-45BE-A4AD-4D6B17FCF7B8}" sibTransId="{20C4DC59-DFAE-4BAB-905C-0D9B975C71B2}"/>
    <dgm:cxn modelId="{B86A9EF9-5B63-4363-B1A3-7EAC5CF81B51}" type="presOf" srcId="{7F9B46FC-A679-4FD8-97FE-5750F9274642}" destId="{CE226125-1CA8-42B9-B96F-13366F7DED18}" srcOrd="0" destOrd="1" presId="urn:microsoft.com/office/officeart/2005/8/layout/vList2"/>
    <dgm:cxn modelId="{E92021B0-F629-40DD-9E4E-8F5E919EAB99}" type="presOf" srcId="{1EBA7B9F-49F9-47A9-A464-9146E77F8091}" destId="{CE226125-1CA8-42B9-B96F-13366F7DED18}" srcOrd="0" destOrd="3" presId="urn:microsoft.com/office/officeart/2005/8/layout/vList2"/>
    <dgm:cxn modelId="{E0034C31-FB64-486A-8113-C3B9D6D4F52E}" type="presOf" srcId="{250D9D6E-F783-4F79-BF40-532A72FAF295}" destId="{E551A99A-2965-4224-9E22-B48434463E05}" srcOrd="0" destOrd="0" presId="urn:microsoft.com/office/officeart/2005/8/layout/vList2"/>
    <dgm:cxn modelId="{AFB999C9-035F-4873-997D-AE31E85C0ABA}" srcId="{250D9D6E-F783-4F79-BF40-532A72FAF295}" destId="{1D8F2E6F-5012-4BB6-A997-41979D3ACE95}" srcOrd="0" destOrd="0" parTransId="{1094F84B-FD61-4674-8E1E-2DE92DFAB3F2}" sibTransId="{4551C417-8D81-46BC-8A21-F87896251809}"/>
    <dgm:cxn modelId="{30109D5A-4DED-49B7-90E6-2DCC38B8D6C7}" srcId="{250D9D6E-F783-4F79-BF40-532A72FAF295}" destId="{B589085D-EC0F-4759-BA88-C9989A80091F}" srcOrd="4" destOrd="0" parTransId="{38AB99C7-5A64-41EF-9456-DC0D71F46709}" sibTransId="{C398240C-B9B6-444F-8587-290D1E7F3420}"/>
    <dgm:cxn modelId="{72D0B013-1223-4227-BB57-82EDD752200D}" type="presOf" srcId="{1D8F2E6F-5012-4BB6-A997-41979D3ACE95}" destId="{CE226125-1CA8-42B9-B96F-13366F7DED18}" srcOrd="0" destOrd="0" presId="urn:microsoft.com/office/officeart/2005/8/layout/vList2"/>
    <dgm:cxn modelId="{0F99BA1B-A4B0-48DD-AEE1-E00E37D433A7}" srcId="{250D9D6E-F783-4F79-BF40-532A72FAF295}" destId="{1EBA7B9F-49F9-47A9-A464-9146E77F8091}" srcOrd="3" destOrd="0" parTransId="{E1C371A3-EE30-4F7D-9458-3251B3119E8F}" sibTransId="{CA77569E-6E10-4158-AC8C-6FB3AEBFF855}"/>
    <dgm:cxn modelId="{C00CF741-12B9-4F3C-86BE-1E47D6CE9F4C}" type="presOf" srcId="{BE0483F7-1E2A-457C-99EC-9BECBBD7DD7F}" destId="{CE226125-1CA8-42B9-B96F-13366F7DED18}" srcOrd="0" destOrd="2" presId="urn:microsoft.com/office/officeart/2005/8/layout/vList2"/>
    <dgm:cxn modelId="{891F46E6-801B-4F29-A8C3-0A221783BF61}" type="presOf" srcId="{A50883A0-EE3D-4B9E-9D45-0E3069CD7E40}" destId="{7927AF19-D41C-48C8-AE24-993F16491F72}" srcOrd="0" destOrd="0" presId="urn:microsoft.com/office/officeart/2005/8/layout/vList2"/>
    <dgm:cxn modelId="{BF4E5221-2DA5-4EE4-998D-122607200E13}" srcId="{250D9D6E-F783-4F79-BF40-532A72FAF295}" destId="{BE0483F7-1E2A-457C-99EC-9BECBBD7DD7F}" srcOrd="2" destOrd="0" parTransId="{4C29B769-F7AE-41C6-B2AD-5BACB62D27CF}" sibTransId="{6B13E85A-4748-4F9B-8070-5A0B3C48B995}"/>
    <dgm:cxn modelId="{C016186C-9AD7-4D1E-BC83-9B57BCD27335}" srcId="{250D9D6E-F783-4F79-BF40-532A72FAF295}" destId="{7F9B46FC-A679-4FD8-97FE-5750F9274642}" srcOrd="1" destOrd="0" parTransId="{67567366-EB6A-4980-91AC-10521DA4BF9C}" sibTransId="{86F13895-5602-40DC-80AC-87264B0D02BF}"/>
    <dgm:cxn modelId="{FC3CA724-9A33-4209-BD80-976608787945}" srcId="{A50883A0-EE3D-4B9E-9D45-0E3069CD7E40}" destId="{4F4CF187-13D0-4F28-9DDB-2D4E178D61DF}" srcOrd="1" destOrd="0" parTransId="{7C73BED2-AA90-4ADB-96A5-B1F56445C0DC}" sibTransId="{04BB620A-5428-45E5-8913-3C67A4D40FC4}"/>
    <dgm:cxn modelId="{A6A6935D-AA55-442E-8298-A71C79EEA8CF}" type="presOf" srcId="{B589085D-EC0F-4759-BA88-C9989A80091F}" destId="{CE226125-1CA8-42B9-B96F-13366F7DED18}" srcOrd="0" destOrd="4" presId="urn:microsoft.com/office/officeart/2005/8/layout/vList2"/>
    <dgm:cxn modelId="{CA29FC68-FD9E-4AF0-86DF-420CA6E57498}" type="presOf" srcId="{4F4CF187-13D0-4F28-9DDB-2D4E178D61DF}" destId="{E78A5DF3-2FCB-456E-95B3-8A7ED28901B5}" srcOrd="0" destOrd="0" presId="urn:microsoft.com/office/officeart/2005/8/layout/vList2"/>
    <dgm:cxn modelId="{EC006D28-5A84-4FF6-B24E-9EEDE396476E}" srcId="{A50883A0-EE3D-4B9E-9D45-0E3069CD7E40}" destId="{250D9D6E-F783-4F79-BF40-532A72FAF295}" srcOrd="0" destOrd="0" parTransId="{B92B9241-F4BB-4E9A-BAF5-52813126AFF2}" sibTransId="{FD2F18D8-3373-48C3-BD76-6EC6B2D5A2B6}"/>
    <dgm:cxn modelId="{EE5ACE49-EA76-4E7A-81DD-EB4BA45F6EAD}" type="presParOf" srcId="{7927AF19-D41C-48C8-AE24-993F16491F72}" destId="{E551A99A-2965-4224-9E22-B48434463E05}" srcOrd="0" destOrd="0" presId="urn:microsoft.com/office/officeart/2005/8/layout/vList2"/>
    <dgm:cxn modelId="{90A599A8-2D24-443D-B3B3-6C3BB7A26976}" type="presParOf" srcId="{7927AF19-D41C-48C8-AE24-993F16491F72}" destId="{CE226125-1CA8-42B9-B96F-13366F7DED18}" srcOrd="1" destOrd="0" presId="urn:microsoft.com/office/officeart/2005/8/layout/vList2"/>
    <dgm:cxn modelId="{7F1DFF01-6F6B-498D-BE73-A4B5624F7E28}" type="presParOf" srcId="{7927AF19-D41C-48C8-AE24-993F16491F72}" destId="{E78A5DF3-2FCB-456E-95B3-8A7ED28901B5}" srcOrd="2" destOrd="0" presId="urn:microsoft.com/office/officeart/2005/8/layout/vList2"/>
    <dgm:cxn modelId="{9C2A9868-509F-4EDF-BE5F-8A3F9E050F07}" type="presParOf" srcId="{7927AF19-D41C-48C8-AE24-993F16491F72}" destId="{96AC33CE-096B-4BAA-B2BD-E1705F96880B}" srcOrd="3" destOrd="0" presId="urn:microsoft.com/office/officeart/2005/8/layout/vList2"/>
    <dgm:cxn modelId="{40DACFB6-4873-4C0B-A3C1-5AD14F90BF88}" type="presParOf" srcId="{7927AF19-D41C-48C8-AE24-993F16491F72}" destId="{59D9338C-1CB4-48AD-895A-2CC126B1FDA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F3D4B8-3D17-49AF-9F98-B243EEFF95BD}"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0A59DE9E-8070-48C0-ABBA-727733872172}">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Name Change from </a:t>
          </a:r>
          <a:r>
            <a:rPr lang="en-US" sz="1600" b="0" dirty="0"/>
            <a:t>Liberation and Healing from Systemic and Internalized Racism</a:t>
          </a:r>
          <a:endParaRPr lang="en-US" sz="1600" dirty="0"/>
        </a:p>
      </dgm:t>
    </dgm:pt>
    <dgm:pt modelId="{E74708D7-D379-4D72-8296-2FF05455E30B}" type="parTrans" cxnId="{418282BE-803D-4124-84C0-F827D3C20B1B}">
      <dgm:prSet/>
      <dgm:spPr/>
      <dgm:t>
        <a:bodyPr/>
        <a:lstStyle/>
        <a:p>
          <a:endParaRPr lang="en-US"/>
        </a:p>
      </dgm:t>
    </dgm:pt>
    <dgm:pt modelId="{5FD12134-95ED-40F4-B1AF-3F45DDDAB3E5}" type="sibTrans" cxnId="{418282BE-803D-4124-84C0-F827D3C20B1B}">
      <dgm:prSet phldrT="1" phldr="0"/>
      <dgm:spPr/>
      <dgm:t>
        <a:bodyPr/>
        <a:lstStyle/>
        <a:p>
          <a:r>
            <a:rPr lang="en-US"/>
            <a:t>1</a:t>
          </a:r>
        </a:p>
      </dgm:t>
    </dgm:pt>
    <dgm:pt modelId="{8FF09F20-9337-4852-B912-56998F474AA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2.0 RFP </a:t>
          </a:r>
        </a:p>
        <a:p>
          <a:pPr marL="0" marR="0" lvl="0" indent="0" defTabSz="914400" eaLnBrk="1" fontAlgn="auto" latinLnBrk="0" hangingPunct="1">
            <a:lnSpc>
              <a:spcPct val="100000"/>
            </a:lnSpc>
            <a:spcBef>
              <a:spcPts val="0"/>
            </a:spcBef>
            <a:spcAft>
              <a:spcPts val="0"/>
            </a:spcAft>
            <a:buClrTx/>
            <a:buSzTx/>
            <a:buFontTx/>
            <a:buNone/>
            <a:tabLst/>
            <a:defRPr/>
          </a:pPr>
          <a:r>
            <a:rPr lang="en-US" sz="1600" dirty="0"/>
            <a:t>Approximately </a:t>
          </a:r>
        </a:p>
        <a:p>
          <a:pPr marL="0" marR="0" lvl="0" indent="0" defTabSz="914400" eaLnBrk="1" fontAlgn="auto" latinLnBrk="0" hangingPunct="1">
            <a:lnSpc>
              <a:spcPct val="100000"/>
            </a:lnSpc>
            <a:spcBef>
              <a:spcPts val="0"/>
            </a:spcBef>
            <a:spcAft>
              <a:spcPts val="0"/>
            </a:spcAft>
            <a:buClrTx/>
            <a:buSzTx/>
            <a:buFontTx/>
            <a:buNone/>
            <a:tabLst/>
            <a:defRPr/>
          </a:pPr>
          <a:r>
            <a:rPr lang="en-US" sz="1600" dirty="0"/>
            <a:t>4 Million Per Year </a:t>
          </a:r>
        </a:p>
        <a:p>
          <a:pPr marL="0" marR="0" lvl="0" indent="0" defTabSz="914400" eaLnBrk="1" fontAlgn="auto" latinLnBrk="0" hangingPunct="1">
            <a:lnSpc>
              <a:spcPct val="100000"/>
            </a:lnSpc>
            <a:spcBef>
              <a:spcPts val="0"/>
            </a:spcBef>
            <a:spcAft>
              <a:spcPts val="0"/>
            </a:spcAft>
            <a:buClrTx/>
            <a:buSzTx/>
            <a:buFontTx/>
            <a:buNone/>
            <a:tabLst/>
            <a:defRPr/>
          </a:pPr>
          <a:r>
            <a:rPr lang="en-US" sz="1600" dirty="0"/>
            <a:t>for 5.5 Years </a:t>
          </a:r>
        </a:p>
        <a:p>
          <a:pPr marL="0" marR="0" lvl="0" indent="0" defTabSz="914400" eaLnBrk="1" fontAlgn="auto" latinLnBrk="0" hangingPunct="1">
            <a:lnSpc>
              <a:spcPct val="100000"/>
            </a:lnSpc>
            <a:spcBef>
              <a:spcPts val="0"/>
            </a:spcBef>
            <a:spcAft>
              <a:spcPts val="0"/>
            </a:spcAft>
            <a:buClrTx/>
            <a:buSzTx/>
            <a:buFontTx/>
            <a:buNone/>
            <a:tabLst/>
            <a:defRPr/>
          </a:pPr>
          <a:endParaRPr lang="en-US" sz="1400" dirty="0"/>
        </a:p>
      </dgm:t>
    </dgm:pt>
    <dgm:pt modelId="{6D083D42-785B-46A6-9198-992607A0216E}" type="parTrans" cxnId="{7843333E-EC84-4D0B-8AEC-3E19605352FF}">
      <dgm:prSet/>
      <dgm:spPr/>
      <dgm:t>
        <a:bodyPr/>
        <a:lstStyle/>
        <a:p>
          <a:endParaRPr lang="en-US"/>
        </a:p>
      </dgm:t>
    </dgm:pt>
    <dgm:pt modelId="{BF180969-E128-4F0A-814E-8D702936B81A}" type="sibTrans" cxnId="{7843333E-EC84-4D0B-8AEC-3E19605352FF}">
      <dgm:prSet phldrT="3" phldr="0"/>
      <dgm:spPr/>
      <dgm:t>
        <a:bodyPr/>
        <a:lstStyle/>
        <a:p>
          <a:r>
            <a:rPr lang="en-US"/>
            <a:t>3</a:t>
          </a:r>
        </a:p>
      </dgm:t>
    </dgm:pt>
    <dgm:pt modelId="{D807B2A9-562F-4929-907D-24FFE3ABB220}">
      <dgm:prSet custT="1"/>
      <dgm:spPr/>
      <dgm:t>
        <a:bodyPr/>
        <a:lstStyle/>
        <a:p>
          <a:endParaRPr lang="en-US" sz="1400" dirty="0"/>
        </a:p>
      </dgm:t>
    </dgm:pt>
    <dgm:pt modelId="{AD9C76EE-6FF2-481C-AE0C-ABEB3D732729}" type="parTrans" cxnId="{9F84E5A0-C7EB-44DA-BB92-4044C2FDD1CE}">
      <dgm:prSet/>
      <dgm:spPr/>
      <dgm:t>
        <a:bodyPr/>
        <a:lstStyle/>
        <a:p>
          <a:endParaRPr lang="en-US"/>
        </a:p>
      </dgm:t>
    </dgm:pt>
    <dgm:pt modelId="{05494FB4-63FC-42C2-84AE-B9FEE48AEF40}" type="sibTrans" cxnId="{9F84E5A0-C7EB-44DA-BB92-4044C2FDD1CE}">
      <dgm:prSet phldrT="4" phldr="0"/>
      <dgm:spPr/>
      <dgm:t>
        <a:bodyPr/>
        <a:lstStyle/>
        <a:p>
          <a:r>
            <a:rPr lang="en-US"/>
            <a:t>4</a:t>
          </a:r>
        </a:p>
      </dgm:t>
    </dgm:pt>
    <dgm:pt modelId="{9331F0BB-728F-4A66-B476-E9382FC2C98B}">
      <dgm:prSet custT="1"/>
      <dgm:spPr/>
      <dgm:t>
        <a:bodyPr/>
        <a:lstStyle/>
        <a:p>
          <a:endParaRPr lang="en-US" sz="1400" dirty="0"/>
        </a:p>
      </dgm:t>
    </dgm:pt>
    <dgm:pt modelId="{D64C630C-1CED-4747-90DA-E7834705409F}" type="parTrans" cxnId="{1BBD22A4-1BB9-472C-BFAD-5072D6EB8D12}">
      <dgm:prSet/>
      <dgm:spPr/>
      <dgm:t>
        <a:bodyPr/>
        <a:lstStyle/>
        <a:p>
          <a:endParaRPr lang="en-US"/>
        </a:p>
      </dgm:t>
    </dgm:pt>
    <dgm:pt modelId="{B531CAD6-4C62-4298-B5F5-1AD091DF3637}" type="sibTrans" cxnId="{1BBD22A4-1BB9-472C-BFAD-5072D6EB8D12}">
      <dgm:prSet phldrT="5" phldr="0"/>
      <dgm:spPr/>
      <dgm:t>
        <a:bodyPr/>
        <a:lstStyle/>
        <a:p>
          <a:r>
            <a:rPr lang="en-US"/>
            <a:t>5</a:t>
          </a:r>
        </a:p>
      </dgm:t>
    </dgm:pt>
    <dgm:pt modelId="{15819810-2A45-4BE9-9A04-5E6E75B5AEC9}">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Collective Work and Responsibility (Ujima) </a:t>
          </a:r>
        </a:p>
        <a:p>
          <a:pPr marL="0" lvl="0" indent="0" defTabSz="914400">
            <a:lnSpc>
              <a:spcPct val="100000"/>
            </a:lnSpc>
            <a:spcBef>
              <a:spcPts val="0"/>
            </a:spcBef>
            <a:spcAft>
              <a:spcPts val="0"/>
            </a:spcAft>
          </a:pPr>
          <a:r>
            <a:rPr lang="en-US" sz="1600" dirty="0"/>
            <a:t>Building and maintain our community-solving problems together</a:t>
          </a:r>
        </a:p>
      </dgm:t>
    </dgm:pt>
    <dgm:pt modelId="{3762EA4C-4CEB-45B9-98FB-CA072F38627E}" type="sibTrans" cxnId="{D440E73B-398A-4394-9EFB-6B7B993F16C9}">
      <dgm:prSet phldrT="2" phldr="0"/>
      <dgm:spPr/>
      <dgm:t>
        <a:bodyPr/>
        <a:lstStyle/>
        <a:p>
          <a:r>
            <a:rPr lang="en-US"/>
            <a:t>2</a:t>
          </a:r>
        </a:p>
      </dgm:t>
    </dgm:pt>
    <dgm:pt modelId="{AAD54B92-EDC2-4AE9-845C-E68978606E60}" type="parTrans" cxnId="{D440E73B-398A-4394-9EFB-6B7B993F16C9}">
      <dgm:prSet/>
      <dgm:spPr/>
      <dgm:t>
        <a:bodyPr/>
        <a:lstStyle/>
        <a:p>
          <a:endParaRPr lang="en-US"/>
        </a:p>
      </dgm:t>
    </dgm:pt>
    <dgm:pt modelId="{A6F37C93-F23B-46B0-BFFC-55F8E30B1E41}" type="pres">
      <dgm:prSet presAssocID="{30F3D4B8-3D17-49AF-9F98-B243EEFF95BD}" presName="Name0" presStyleCnt="0">
        <dgm:presLayoutVars>
          <dgm:animLvl val="lvl"/>
          <dgm:resizeHandles val="exact"/>
        </dgm:presLayoutVars>
      </dgm:prSet>
      <dgm:spPr/>
      <dgm:t>
        <a:bodyPr/>
        <a:lstStyle/>
        <a:p>
          <a:endParaRPr lang="en-US"/>
        </a:p>
      </dgm:t>
    </dgm:pt>
    <dgm:pt modelId="{CF0C852C-AF29-43B9-973C-9870892FFFE8}" type="pres">
      <dgm:prSet presAssocID="{0A59DE9E-8070-48C0-ABBA-727733872172}" presName="compositeNode" presStyleCnt="0">
        <dgm:presLayoutVars>
          <dgm:bulletEnabled val="1"/>
        </dgm:presLayoutVars>
      </dgm:prSet>
      <dgm:spPr/>
    </dgm:pt>
    <dgm:pt modelId="{78FF3CAF-BC43-4C6D-8FED-7F4B3621C3EB}" type="pres">
      <dgm:prSet presAssocID="{0A59DE9E-8070-48C0-ABBA-727733872172}" presName="bgRect" presStyleLbl="bgAccFollowNode1" presStyleIdx="0" presStyleCnt="5" custScaleX="110492" custScaleY="106186"/>
      <dgm:spPr/>
      <dgm:t>
        <a:bodyPr/>
        <a:lstStyle/>
        <a:p>
          <a:endParaRPr lang="en-US"/>
        </a:p>
      </dgm:t>
    </dgm:pt>
    <dgm:pt modelId="{9B656CDD-AAB6-4120-8ED1-4BDDF8FB289E}" type="pres">
      <dgm:prSet presAssocID="{5FD12134-95ED-40F4-B1AF-3F45DDDAB3E5}" presName="sibTransNodeCircle" presStyleLbl="alignNode1" presStyleIdx="0" presStyleCnt="10">
        <dgm:presLayoutVars>
          <dgm:chMax val="0"/>
          <dgm:bulletEnabled/>
        </dgm:presLayoutVars>
      </dgm:prSet>
      <dgm:spPr/>
      <dgm:t>
        <a:bodyPr/>
        <a:lstStyle/>
        <a:p>
          <a:endParaRPr lang="en-US"/>
        </a:p>
      </dgm:t>
    </dgm:pt>
    <dgm:pt modelId="{7799C65C-D833-4FA3-B292-B49F5AF00FC2}" type="pres">
      <dgm:prSet presAssocID="{0A59DE9E-8070-48C0-ABBA-727733872172}" presName="bottomLine" presStyleLbl="alignNode1" presStyleIdx="1" presStyleCnt="10" custLinFactY="49900000" custLinFactNeighborX="3833" custLinFactNeighborY="49988889">
        <dgm:presLayoutVars/>
      </dgm:prSet>
      <dgm:spPr/>
    </dgm:pt>
    <dgm:pt modelId="{D364A8E0-28CE-4A29-AFE5-9E9F87C4DCE2}" type="pres">
      <dgm:prSet presAssocID="{0A59DE9E-8070-48C0-ABBA-727733872172}" presName="nodeText" presStyleLbl="bgAccFollowNode1" presStyleIdx="0" presStyleCnt="5">
        <dgm:presLayoutVars>
          <dgm:bulletEnabled val="1"/>
        </dgm:presLayoutVars>
      </dgm:prSet>
      <dgm:spPr/>
      <dgm:t>
        <a:bodyPr/>
        <a:lstStyle/>
        <a:p>
          <a:endParaRPr lang="en-US"/>
        </a:p>
      </dgm:t>
    </dgm:pt>
    <dgm:pt modelId="{DE02F5FE-99CC-4A01-9F4E-44832431A861}" type="pres">
      <dgm:prSet presAssocID="{5FD12134-95ED-40F4-B1AF-3F45DDDAB3E5}" presName="sibTrans" presStyleCnt="0"/>
      <dgm:spPr/>
    </dgm:pt>
    <dgm:pt modelId="{5321CC35-E32B-4AB7-851C-7E7F56C028FF}" type="pres">
      <dgm:prSet presAssocID="{15819810-2A45-4BE9-9A04-5E6E75B5AEC9}" presName="compositeNode" presStyleCnt="0">
        <dgm:presLayoutVars>
          <dgm:bulletEnabled val="1"/>
        </dgm:presLayoutVars>
      </dgm:prSet>
      <dgm:spPr/>
    </dgm:pt>
    <dgm:pt modelId="{ADD0FB47-EA7B-4BB4-84B0-711829FC1787}" type="pres">
      <dgm:prSet presAssocID="{15819810-2A45-4BE9-9A04-5E6E75B5AEC9}" presName="bgRect" presStyleLbl="bgAccFollowNode1" presStyleIdx="1" presStyleCnt="5" custScaleX="117281" custScaleY="106186" custLinFactNeighborX="1042" custLinFactNeighborY="-1011"/>
      <dgm:spPr/>
      <dgm:t>
        <a:bodyPr/>
        <a:lstStyle/>
        <a:p>
          <a:endParaRPr lang="en-US"/>
        </a:p>
      </dgm:t>
    </dgm:pt>
    <dgm:pt modelId="{A9BEBF2C-ED5C-4C8E-B30B-0227ABA6C8BC}" type="pres">
      <dgm:prSet presAssocID="{3762EA4C-4CEB-45B9-98FB-CA072F38627E}" presName="sibTransNodeCircle" presStyleLbl="alignNode1" presStyleIdx="2" presStyleCnt="10">
        <dgm:presLayoutVars>
          <dgm:chMax val="0"/>
          <dgm:bulletEnabled/>
        </dgm:presLayoutVars>
      </dgm:prSet>
      <dgm:spPr/>
      <dgm:t>
        <a:bodyPr/>
        <a:lstStyle/>
        <a:p>
          <a:endParaRPr lang="en-US"/>
        </a:p>
      </dgm:t>
    </dgm:pt>
    <dgm:pt modelId="{C5A2063C-6750-44C0-B266-84A4EB06A044}" type="pres">
      <dgm:prSet presAssocID="{15819810-2A45-4BE9-9A04-5E6E75B5AEC9}" presName="bottomLine" presStyleLbl="alignNode1" presStyleIdx="3" presStyleCnt="10" custScaleY="2000000" custLinFactY="35647220" custLinFactNeighborY="35700000">
        <dgm:presLayoutVars/>
      </dgm:prSet>
      <dgm:spPr/>
    </dgm:pt>
    <dgm:pt modelId="{74684B02-601E-41FC-92EF-6521B1C633FE}" type="pres">
      <dgm:prSet presAssocID="{15819810-2A45-4BE9-9A04-5E6E75B5AEC9}" presName="nodeText" presStyleLbl="bgAccFollowNode1" presStyleIdx="1" presStyleCnt="5">
        <dgm:presLayoutVars>
          <dgm:bulletEnabled val="1"/>
        </dgm:presLayoutVars>
      </dgm:prSet>
      <dgm:spPr/>
      <dgm:t>
        <a:bodyPr/>
        <a:lstStyle/>
        <a:p>
          <a:endParaRPr lang="en-US"/>
        </a:p>
      </dgm:t>
    </dgm:pt>
    <dgm:pt modelId="{9761BBF0-77F1-497B-9543-95C312A3BEFF}" type="pres">
      <dgm:prSet presAssocID="{3762EA4C-4CEB-45B9-98FB-CA072F38627E}" presName="sibTrans" presStyleCnt="0"/>
      <dgm:spPr/>
    </dgm:pt>
    <dgm:pt modelId="{10609274-CFB7-4356-9286-521288A00160}" type="pres">
      <dgm:prSet presAssocID="{8FF09F20-9337-4852-B912-56998F474AAA}" presName="compositeNode" presStyleCnt="0">
        <dgm:presLayoutVars>
          <dgm:bulletEnabled val="1"/>
        </dgm:presLayoutVars>
      </dgm:prSet>
      <dgm:spPr/>
    </dgm:pt>
    <dgm:pt modelId="{71C95700-0C22-41B8-8ABC-32709D79BCB0}" type="pres">
      <dgm:prSet presAssocID="{8FF09F20-9337-4852-B912-56998F474AAA}" presName="bgRect" presStyleLbl="bgAccFollowNode1" presStyleIdx="2" presStyleCnt="5" custScaleY="106042" custLinFactNeighborX="-160" custLinFactNeighborY="-833"/>
      <dgm:spPr/>
      <dgm:t>
        <a:bodyPr/>
        <a:lstStyle/>
        <a:p>
          <a:endParaRPr lang="en-US"/>
        </a:p>
      </dgm:t>
    </dgm:pt>
    <dgm:pt modelId="{1A0BDF10-D09A-4744-94B7-0A8AC54F34ED}" type="pres">
      <dgm:prSet presAssocID="{BF180969-E128-4F0A-814E-8D702936B81A}" presName="sibTransNodeCircle" presStyleLbl="alignNode1" presStyleIdx="4" presStyleCnt="10">
        <dgm:presLayoutVars>
          <dgm:chMax val="0"/>
          <dgm:bulletEnabled/>
        </dgm:presLayoutVars>
      </dgm:prSet>
      <dgm:spPr/>
      <dgm:t>
        <a:bodyPr/>
        <a:lstStyle/>
        <a:p>
          <a:endParaRPr lang="en-US"/>
        </a:p>
      </dgm:t>
    </dgm:pt>
    <dgm:pt modelId="{9A79D085-04AF-4135-87AE-53E8904DB2D7}" type="pres">
      <dgm:prSet presAssocID="{8FF09F20-9337-4852-B912-56998F474AAA}" presName="bottomLine" presStyleLbl="alignNode1" presStyleIdx="5" presStyleCnt="10" custLinFactY="42800000" custLinFactNeighborY="42816664">
        <dgm:presLayoutVars/>
      </dgm:prSet>
      <dgm:spPr/>
    </dgm:pt>
    <dgm:pt modelId="{E3C85255-E2E0-424C-A6E2-578D36A5056A}" type="pres">
      <dgm:prSet presAssocID="{8FF09F20-9337-4852-B912-56998F474AAA}" presName="nodeText" presStyleLbl="bgAccFollowNode1" presStyleIdx="2" presStyleCnt="5">
        <dgm:presLayoutVars>
          <dgm:bulletEnabled val="1"/>
        </dgm:presLayoutVars>
      </dgm:prSet>
      <dgm:spPr/>
      <dgm:t>
        <a:bodyPr/>
        <a:lstStyle/>
        <a:p>
          <a:endParaRPr lang="en-US"/>
        </a:p>
      </dgm:t>
    </dgm:pt>
    <dgm:pt modelId="{7984649C-9F8E-400D-B5FA-E8F67495AD84}" type="pres">
      <dgm:prSet presAssocID="{BF180969-E128-4F0A-814E-8D702936B81A}" presName="sibTrans" presStyleCnt="0"/>
      <dgm:spPr/>
    </dgm:pt>
    <dgm:pt modelId="{539391D7-D8EF-40AE-B389-2BF0091EA325}" type="pres">
      <dgm:prSet presAssocID="{D807B2A9-562F-4929-907D-24FFE3ABB220}" presName="compositeNode" presStyleCnt="0">
        <dgm:presLayoutVars>
          <dgm:bulletEnabled val="1"/>
        </dgm:presLayoutVars>
      </dgm:prSet>
      <dgm:spPr/>
    </dgm:pt>
    <dgm:pt modelId="{40FECC08-2B68-49E6-AFFE-F212C543711A}" type="pres">
      <dgm:prSet presAssocID="{D807B2A9-562F-4929-907D-24FFE3ABB220}" presName="bgRect" presStyleLbl="bgAccFollowNode1" presStyleIdx="3" presStyleCnt="5" custScaleY="106368" custLinFactNeighborY="-381"/>
      <dgm:spPr/>
      <dgm:t>
        <a:bodyPr/>
        <a:lstStyle/>
        <a:p>
          <a:endParaRPr lang="en-US"/>
        </a:p>
      </dgm:t>
    </dgm:pt>
    <dgm:pt modelId="{EFEA5810-7AE3-4A93-B424-77BFE1724D89}" type="pres">
      <dgm:prSet presAssocID="{05494FB4-63FC-42C2-84AE-B9FEE48AEF40}" presName="sibTransNodeCircle" presStyleLbl="alignNode1" presStyleIdx="6" presStyleCnt="10">
        <dgm:presLayoutVars>
          <dgm:chMax val="0"/>
          <dgm:bulletEnabled/>
        </dgm:presLayoutVars>
      </dgm:prSet>
      <dgm:spPr/>
      <dgm:t>
        <a:bodyPr/>
        <a:lstStyle/>
        <a:p>
          <a:endParaRPr lang="en-US"/>
        </a:p>
      </dgm:t>
    </dgm:pt>
    <dgm:pt modelId="{7768A12F-C0E9-4160-8647-DBB79DCF49EA}" type="pres">
      <dgm:prSet presAssocID="{D807B2A9-562F-4929-907D-24FFE3ABB220}" presName="bottomLine" presStyleLbl="alignNode1" presStyleIdx="7" presStyleCnt="10" custLinFactY="35647220" custLinFactNeighborY="35700000">
        <dgm:presLayoutVars/>
      </dgm:prSet>
      <dgm:spPr/>
    </dgm:pt>
    <dgm:pt modelId="{155AB189-8C59-4F2C-8C8D-7CC3324176C2}" type="pres">
      <dgm:prSet presAssocID="{D807B2A9-562F-4929-907D-24FFE3ABB220}" presName="nodeText" presStyleLbl="bgAccFollowNode1" presStyleIdx="3" presStyleCnt="5">
        <dgm:presLayoutVars>
          <dgm:bulletEnabled val="1"/>
        </dgm:presLayoutVars>
      </dgm:prSet>
      <dgm:spPr/>
      <dgm:t>
        <a:bodyPr/>
        <a:lstStyle/>
        <a:p>
          <a:endParaRPr lang="en-US"/>
        </a:p>
      </dgm:t>
    </dgm:pt>
    <dgm:pt modelId="{84C0FBF6-F650-4471-B2CB-F73451E2343D}" type="pres">
      <dgm:prSet presAssocID="{05494FB4-63FC-42C2-84AE-B9FEE48AEF40}" presName="sibTrans" presStyleCnt="0"/>
      <dgm:spPr/>
    </dgm:pt>
    <dgm:pt modelId="{19A2EAC3-F6AB-4682-9ACA-4BFA88F58643}" type="pres">
      <dgm:prSet presAssocID="{9331F0BB-728F-4A66-B476-E9382FC2C98B}" presName="compositeNode" presStyleCnt="0">
        <dgm:presLayoutVars>
          <dgm:bulletEnabled val="1"/>
        </dgm:presLayoutVars>
      </dgm:prSet>
      <dgm:spPr/>
    </dgm:pt>
    <dgm:pt modelId="{A1439DB3-8A3A-487B-A391-B81D93C73C8B}" type="pres">
      <dgm:prSet presAssocID="{9331F0BB-728F-4A66-B476-E9382FC2C98B}" presName="bgRect" presStyleLbl="bgAccFollowNode1" presStyleIdx="4" presStyleCnt="5" custScaleX="97546" custScaleY="107891" custLinFactNeighborY="-381"/>
      <dgm:spPr/>
      <dgm:t>
        <a:bodyPr/>
        <a:lstStyle/>
        <a:p>
          <a:endParaRPr lang="en-US"/>
        </a:p>
      </dgm:t>
    </dgm:pt>
    <dgm:pt modelId="{82DCF3A7-F3AD-46B0-AE64-A8E7A75F3D45}" type="pres">
      <dgm:prSet presAssocID="{B531CAD6-4C62-4298-B5F5-1AD091DF3637}" presName="sibTransNodeCircle" presStyleLbl="alignNode1" presStyleIdx="8" presStyleCnt="10">
        <dgm:presLayoutVars>
          <dgm:chMax val="0"/>
          <dgm:bulletEnabled/>
        </dgm:presLayoutVars>
      </dgm:prSet>
      <dgm:spPr/>
      <dgm:t>
        <a:bodyPr/>
        <a:lstStyle/>
        <a:p>
          <a:endParaRPr lang="en-US"/>
        </a:p>
      </dgm:t>
    </dgm:pt>
    <dgm:pt modelId="{ABFD1D11-6B66-44B1-8616-294CFAD7FFE6}" type="pres">
      <dgm:prSet presAssocID="{9331F0BB-728F-4A66-B476-E9382FC2C98B}" presName="bottomLine" presStyleLbl="alignNode1" presStyleIdx="9" presStyleCnt="10" custLinFactY="42800000" custLinFactNeighborY="42816664">
        <dgm:presLayoutVars/>
      </dgm:prSet>
      <dgm:spPr/>
    </dgm:pt>
    <dgm:pt modelId="{0C76506F-F3E5-4352-806D-9A98427A5B91}" type="pres">
      <dgm:prSet presAssocID="{9331F0BB-728F-4A66-B476-E9382FC2C98B}" presName="nodeText" presStyleLbl="bgAccFollowNode1" presStyleIdx="4" presStyleCnt="5">
        <dgm:presLayoutVars>
          <dgm:bulletEnabled val="1"/>
        </dgm:presLayoutVars>
      </dgm:prSet>
      <dgm:spPr/>
      <dgm:t>
        <a:bodyPr/>
        <a:lstStyle/>
        <a:p>
          <a:endParaRPr lang="en-US"/>
        </a:p>
      </dgm:t>
    </dgm:pt>
  </dgm:ptLst>
  <dgm:cxnLst>
    <dgm:cxn modelId="{418282BE-803D-4124-84C0-F827D3C20B1B}" srcId="{30F3D4B8-3D17-49AF-9F98-B243EEFF95BD}" destId="{0A59DE9E-8070-48C0-ABBA-727733872172}" srcOrd="0" destOrd="0" parTransId="{E74708D7-D379-4D72-8296-2FF05455E30B}" sibTransId="{5FD12134-95ED-40F4-B1AF-3F45DDDAB3E5}"/>
    <dgm:cxn modelId="{B2DCE9A5-BED0-457B-9CD7-EC37FBA64D17}" type="presOf" srcId="{05494FB4-63FC-42C2-84AE-B9FEE48AEF40}" destId="{EFEA5810-7AE3-4A93-B424-77BFE1724D89}" srcOrd="0" destOrd="0" presId="urn:microsoft.com/office/officeart/2016/7/layout/BasicLinearProcessNumbered"/>
    <dgm:cxn modelId="{F50FA2F0-4D31-4DE8-B061-C438BF89A192}" type="presOf" srcId="{0A59DE9E-8070-48C0-ABBA-727733872172}" destId="{D364A8E0-28CE-4A29-AFE5-9E9F87C4DCE2}" srcOrd="1" destOrd="0" presId="urn:microsoft.com/office/officeart/2016/7/layout/BasicLinearProcessNumbered"/>
    <dgm:cxn modelId="{52F6391C-C812-491E-AEC2-EC26455AA561}" type="presOf" srcId="{15819810-2A45-4BE9-9A04-5E6E75B5AEC9}" destId="{74684B02-601E-41FC-92EF-6521B1C633FE}" srcOrd="1" destOrd="0" presId="urn:microsoft.com/office/officeart/2016/7/layout/BasicLinearProcessNumbered"/>
    <dgm:cxn modelId="{B48CEB91-6CB4-41AA-B755-39C0953EBC56}" type="presOf" srcId="{D807B2A9-562F-4929-907D-24FFE3ABB220}" destId="{155AB189-8C59-4F2C-8C8D-7CC3324176C2}" srcOrd="1" destOrd="0" presId="urn:microsoft.com/office/officeart/2016/7/layout/BasicLinearProcessNumbered"/>
    <dgm:cxn modelId="{A902B71A-F9C0-4229-ABCD-35DF468E91C8}" type="presOf" srcId="{5FD12134-95ED-40F4-B1AF-3F45DDDAB3E5}" destId="{9B656CDD-AAB6-4120-8ED1-4BDDF8FB289E}" srcOrd="0" destOrd="0" presId="urn:microsoft.com/office/officeart/2016/7/layout/BasicLinearProcessNumbered"/>
    <dgm:cxn modelId="{9F84E5A0-C7EB-44DA-BB92-4044C2FDD1CE}" srcId="{30F3D4B8-3D17-49AF-9F98-B243EEFF95BD}" destId="{D807B2A9-562F-4929-907D-24FFE3ABB220}" srcOrd="3" destOrd="0" parTransId="{AD9C76EE-6FF2-481C-AE0C-ABEB3D732729}" sibTransId="{05494FB4-63FC-42C2-84AE-B9FEE48AEF40}"/>
    <dgm:cxn modelId="{579D5320-261C-4AB4-A980-576991543CBF}" type="presOf" srcId="{8FF09F20-9337-4852-B912-56998F474AAA}" destId="{E3C85255-E2E0-424C-A6E2-578D36A5056A}" srcOrd="1" destOrd="0" presId="urn:microsoft.com/office/officeart/2016/7/layout/BasicLinearProcessNumbered"/>
    <dgm:cxn modelId="{E14F4496-0B79-43D8-BD58-F7B2C034F368}" type="presOf" srcId="{9331F0BB-728F-4A66-B476-E9382FC2C98B}" destId="{0C76506F-F3E5-4352-806D-9A98427A5B91}" srcOrd="1" destOrd="0" presId="urn:microsoft.com/office/officeart/2016/7/layout/BasicLinearProcessNumbered"/>
    <dgm:cxn modelId="{6F0A7D2E-15B9-4187-BD1E-500444262255}" type="presOf" srcId="{15819810-2A45-4BE9-9A04-5E6E75B5AEC9}" destId="{ADD0FB47-EA7B-4BB4-84B0-711829FC1787}" srcOrd="0" destOrd="0" presId="urn:microsoft.com/office/officeart/2016/7/layout/BasicLinearProcessNumbered"/>
    <dgm:cxn modelId="{4440ACD9-4563-4591-A6E6-1EEFF581D1D1}" type="presOf" srcId="{B531CAD6-4C62-4298-B5F5-1AD091DF3637}" destId="{82DCF3A7-F3AD-46B0-AE64-A8E7A75F3D45}" srcOrd="0" destOrd="0" presId="urn:microsoft.com/office/officeart/2016/7/layout/BasicLinearProcessNumbered"/>
    <dgm:cxn modelId="{36311D34-E01F-4374-A937-37A2E951EBA2}" type="presOf" srcId="{8FF09F20-9337-4852-B912-56998F474AAA}" destId="{71C95700-0C22-41B8-8ABC-32709D79BCB0}" srcOrd="0" destOrd="0" presId="urn:microsoft.com/office/officeart/2016/7/layout/BasicLinearProcessNumbered"/>
    <dgm:cxn modelId="{DFAD3D96-1EA3-4CCE-87C8-ADBD4BED8FA7}" type="presOf" srcId="{0A59DE9E-8070-48C0-ABBA-727733872172}" destId="{78FF3CAF-BC43-4C6D-8FED-7F4B3621C3EB}" srcOrd="0" destOrd="0" presId="urn:microsoft.com/office/officeart/2016/7/layout/BasicLinearProcessNumbered"/>
    <dgm:cxn modelId="{D440E73B-398A-4394-9EFB-6B7B993F16C9}" srcId="{30F3D4B8-3D17-49AF-9F98-B243EEFF95BD}" destId="{15819810-2A45-4BE9-9A04-5E6E75B5AEC9}" srcOrd="1" destOrd="0" parTransId="{AAD54B92-EDC2-4AE9-845C-E68978606E60}" sibTransId="{3762EA4C-4CEB-45B9-98FB-CA072F38627E}"/>
    <dgm:cxn modelId="{7843333E-EC84-4D0B-8AEC-3E19605352FF}" srcId="{30F3D4B8-3D17-49AF-9F98-B243EEFF95BD}" destId="{8FF09F20-9337-4852-B912-56998F474AAA}" srcOrd="2" destOrd="0" parTransId="{6D083D42-785B-46A6-9198-992607A0216E}" sibTransId="{BF180969-E128-4F0A-814E-8D702936B81A}"/>
    <dgm:cxn modelId="{94B1C39A-2458-4F50-82A4-A1C844C8F2D6}" type="presOf" srcId="{D807B2A9-562F-4929-907D-24FFE3ABB220}" destId="{40FECC08-2B68-49E6-AFFE-F212C543711A}" srcOrd="0" destOrd="0" presId="urn:microsoft.com/office/officeart/2016/7/layout/BasicLinearProcessNumbered"/>
    <dgm:cxn modelId="{3C50D328-9F8E-482D-BD16-CD398C931931}" type="presOf" srcId="{3762EA4C-4CEB-45B9-98FB-CA072F38627E}" destId="{A9BEBF2C-ED5C-4C8E-B30B-0227ABA6C8BC}" srcOrd="0" destOrd="0" presId="urn:microsoft.com/office/officeart/2016/7/layout/BasicLinearProcessNumbered"/>
    <dgm:cxn modelId="{768980E4-1B28-4DD5-8BFF-4F3DB3630D3C}" type="presOf" srcId="{9331F0BB-728F-4A66-B476-E9382FC2C98B}" destId="{A1439DB3-8A3A-487B-A391-B81D93C73C8B}" srcOrd="0" destOrd="0" presId="urn:microsoft.com/office/officeart/2016/7/layout/BasicLinearProcessNumbered"/>
    <dgm:cxn modelId="{1BBD22A4-1BB9-472C-BFAD-5072D6EB8D12}" srcId="{30F3D4B8-3D17-49AF-9F98-B243EEFF95BD}" destId="{9331F0BB-728F-4A66-B476-E9382FC2C98B}" srcOrd="4" destOrd="0" parTransId="{D64C630C-1CED-4747-90DA-E7834705409F}" sibTransId="{B531CAD6-4C62-4298-B5F5-1AD091DF3637}"/>
    <dgm:cxn modelId="{126B9AAF-8DEC-4E41-A0A5-CDE2E4EF2D3D}" type="presOf" srcId="{BF180969-E128-4F0A-814E-8D702936B81A}" destId="{1A0BDF10-D09A-4744-94B7-0A8AC54F34ED}" srcOrd="0" destOrd="0" presId="urn:microsoft.com/office/officeart/2016/7/layout/BasicLinearProcessNumbered"/>
    <dgm:cxn modelId="{0AAD601A-A11C-4C0C-B02B-6476AED19C0C}" type="presOf" srcId="{30F3D4B8-3D17-49AF-9F98-B243EEFF95BD}" destId="{A6F37C93-F23B-46B0-BFFC-55F8E30B1E41}" srcOrd="0" destOrd="0" presId="urn:microsoft.com/office/officeart/2016/7/layout/BasicLinearProcessNumbered"/>
    <dgm:cxn modelId="{C889950A-0BCC-4D3C-9208-EC3A22D3E346}" type="presParOf" srcId="{A6F37C93-F23B-46B0-BFFC-55F8E30B1E41}" destId="{CF0C852C-AF29-43B9-973C-9870892FFFE8}" srcOrd="0" destOrd="0" presId="urn:microsoft.com/office/officeart/2016/7/layout/BasicLinearProcessNumbered"/>
    <dgm:cxn modelId="{78C83384-4116-427E-9DF1-5E18903E8AC4}" type="presParOf" srcId="{CF0C852C-AF29-43B9-973C-9870892FFFE8}" destId="{78FF3CAF-BC43-4C6D-8FED-7F4B3621C3EB}" srcOrd="0" destOrd="0" presId="urn:microsoft.com/office/officeart/2016/7/layout/BasicLinearProcessNumbered"/>
    <dgm:cxn modelId="{6AE1AA7B-9736-4BC3-9F31-0B36BC0A433B}" type="presParOf" srcId="{CF0C852C-AF29-43B9-973C-9870892FFFE8}" destId="{9B656CDD-AAB6-4120-8ED1-4BDDF8FB289E}" srcOrd="1" destOrd="0" presId="urn:microsoft.com/office/officeart/2016/7/layout/BasicLinearProcessNumbered"/>
    <dgm:cxn modelId="{C7F0A3F4-8F8E-4598-B3A2-57964C416864}" type="presParOf" srcId="{CF0C852C-AF29-43B9-973C-9870892FFFE8}" destId="{7799C65C-D833-4FA3-B292-B49F5AF00FC2}" srcOrd="2" destOrd="0" presId="urn:microsoft.com/office/officeart/2016/7/layout/BasicLinearProcessNumbered"/>
    <dgm:cxn modelId="{54F35736-622D-4A78-B916-FF9BCE34308B}" type="presParOf" srcId="{CF0C852C-AF29-43B9-973C-9870892FFFE8}" destId="{D364A8E0-28CE-4A29-AFE5-9E9F87C4DCE2}" srcOrd="3" destOrd="0" presId="urn:microsoft.com/office/officeart/2016/7/layout/BasicLinearProcessNumbered"/>
    <dgm:cxn modelId="{C8EAF6AD-136F-4ED5-9E1B-EDD97737B3F4}" type="presParOf" srcId="{A6F37C93-F23B-46B0-BFFC-55F8E30B1E41}" destId="{DE02F5FE-99CC-4A01-9F4E-44832431A861}" srcOrd="1" destOrd="0" presId="urn:microsoft.com/office/officeart/2016/7/layout/BasicLinearProcessNumbered"/>
    <dgm:cxn modelId="{77D323ED-F119-4D3E-A510-2DFD7BD8369A}" type="presParOf" srcId="{A6F37C93-F23B-46B0-BFFC-55F8E30B1E41}" destId="{5321CC35-E32B-4AB7-851C-7E7F56C028FF}" srcOrd="2" destOrd="0" presId="urn:microsoft.com/office/officeart/2016/7/layout/BasicLinearProcessNumbered"/>
    <dgm:cxn modelId="{07584A5F-A69D-45A2-BF3D-1AA5E074AAA1}" type="presParOf" srcId="{5321CC35-E32B-4AB7-851C-7E7F56C028FF}" destId="{ADD0FB47-EA7B-4BB4-84B0-711829FC1787}" srcOrd="0" destOrd="0" presId="urn:microsoft.com/office/officeart/2016/7/layout/BasicLinearProcessNumbered"/>
    <dgm:cxn modelId="{DFD5FFB7-CB88-44FD-9205-D29B717F0C28}" type="presParOf" srcId="{5321CC35-E32B-4AB7-851C-7E7F56C028FF}" destId="{A9BEBF2C-ED5C-4C8E-B30B-0227ABA6C8BC}" srcOrd="1" destOrd="0" presId="urn:microsoft.com/office/officeart/2016/7/layout/BasicLinearProcessNumbered"/>
    <dgm:cxn modelId="{8E875AB2-9403-4C8F-B545-42EB8897A4D5}" type="presParOf" srcId="{5321CC35-E32B-4AB7-851C-7E7F56C028FF}" destId="{C5A2063C-6750-44C0-B266-84A4EB06A044}" srcOrd="2" destOrd="0" presId="urn:microsoft.com/office/officeart/2016/7/layout/BasicLinearProcessNumbered"/>
    <dgm:cxn modelId="{D8042E52-2BDB-44C7-A7A4-5E6AFFD2843B}" type="presParOf" srcId="{5321CC35-E32B-4AB7-851C-7E7F56C028FF}" destId="{74684B02-601E-41FC-92EF-6521B1C633FE}" srcOrd="3" destOrd="0" presId="urn:microsoft.com/office/officeart/2016/7/layout/BasicLinearProcessNumbered"/>
    <dgm:cxn modelId="{EF7F09EC-2D5F-4FD3-A065-8C31C51A5BF7}" type="presParOf" srcId="{A6F37C93-F23B-46B0-BFFC-55F8E30B1E41}" destId="{9761BBF0-77F1-497B-9543-95C312A3BEFF}" srcOrd="3" destOrd="0" presId="urn:microsoft.com/office/officeart/2016/7/layout/BasicLinearProcessNumbered"/>
    <dgm:cxn modelId="{783E0357-B64D-4501-8CE2-A4112406C127}" type="presParOf" srcId="{A6F37C93-F23B-46B0-BFFC-55F8E30B1E41}" destId="{10609274-CFB7-4356-9286-521288A00160}" srcOrd="4" destOrd="0" presId="urn:microsoft.com/office/officeart/2016/7/layout/BasicLinearProcessNumbered"/>
    <dgm:cxn modelId="{8F5B062A-F3EC-4C77-AF33-26D2679003E2}" type="presParOf" srcId="{10609274-CFB7-4356-9286-521288A00160}" destId="{71C95700-0C22-41B8-8ABC-32709D79BCB0}" srcOrd="0" destOrd="0" presId="urn:microsoft.com/office/officeart/2016/7/layout/BasicLinearProcessNumbered"/>
    <dgm:cxn modelId="{75333033-5643-4522-BE4B-F1A6AB4AF937}" type="presParOf" srcId="{10609274-CFB7-4356-9286-521288A00160}" destId="{1A0BDF10-D09A-4744-94B7-0A8AC54F34ED}" srcOrd="1" destOrd="0" presId="urn:microsoft.com/office/officeart/2016/7/layout/BasicLinearProcessNumbered"/>
    <dgm:cxn modelId="{F5CDE529-BC1A-48F6-8A25-7DDE86E6714C}" type="presParOf" srcId="{10609274-CFB7-4356-9286-521288A00160}" destId="{9A79D085-04AF-4135-87AE-53E8904DB2D7}" srcOrd="2" destOrd="0" presId="urn:microsoft.com/office/officeart/2016/7/layout/BasicLinearProcessNumbered"/>
    <dgm:cxn modelId="{9BBD4D6E-FCB4-48CF-8E4A-AC9B1E6738FA}" type="presParOf" srcId="{10609274-CFB7-4356-9286-521288A00160}" destId="{E3C85255-E2E0-424C-A6E2-578D36A5056A}" srcOrd="3" destOrd="0" presId="urn:microsoft.com/office/officeart/2016/7/layout/BasicLinearProcessNumbered"/>
    <dgm:cxn modelId="{453F1940-6E34-4A76-A094-5F021C423F1E}" type="presParOf" srcId="{A6F37C93-F23B-46B0-BFFC-55F8E30B1E41}" destId="{7984649C-9F8E-400D-B5FA-E8F67495AD84}" srcOrd="5" destOrd="0" presId="urn:microsoft.com/office/officeart/2016/7/layout/BasicLinearProcessNumbered"/>
    <dgm:cxn modelId="{AB0F6DD0-0125-4273-BF7C-399791F82D0B}" type="presParOf" srcId="{A6F37C93-F23B-46B0-BFFC-55F8E30B1E41}" destId="{539391D7-D8EF-40AE-B389-2BF0091EA325}" srcOrd="6" destOrd="0" presId="urn:microsoft.com/office/officeart/2016/7/layout/BasicLinearProcessNumbered"/>
    <dgm:cxn modelId="{08F4C411-3BEC-4B1C-B5E4-E336F831C248}" type="presParOf" srcId="{539391D7-D8EF-40AE-B389-2BF0091EA325}" destId="{40FECC08-2B68-49E6-AFFE-F212C543711A}" srcOrd="0" destOrd="0" presId="urn:microsoft.com/office/officeart/2016/7/layout/BasicLinearProcessNumbered"/>
    <dgm:cxn modelId="{E6A8CEAB-CDF2-479B-87A9-7A8B271137B1}" type="presParOf" srcId="{539391D7-D8EF-40AE-B389-2BF0091EA325}" destId="{EFEA5810-7AE3-4A93-B424-77BFE1724D89}" srcOrd="1" destOrd="0" presId="urn:microsoft.com/office/officeart/2016/7/layout/BasicLinearProcessNumbered"/>
    <dgm:cxn modelId="{E1FF0EAA-795B-462B-AC8E-61B5C06F6EB6}" type="presParOf" srcId="{539391D7-D8EF-40AE-B389-2BF0091EA325}" destId="{7768A12F-C0E9-4160-8647-DBB79DCF49EA}" srcOrd="2" destOrd="0" presId="urn:microsoft.com/office/officeart/2016/7/layout/BasicLinearProcessNumbered"/>
    <dgm:cxn modelId="{1ABECA66-2931-4401-BB10-FACFAAA45536}" type="presParOf" srcId="{539391D7-D8EF-40AE-B389-2BF0091EA325}" destId="{155AB189-8C59-4F2C-8C8D-7CC3324176C2}" srcOrd="3" destOrd="0" presId="urn:microsoft.com/office/officeart/2016/7/layout/BasicLinearProcessNumbered"/>
    <dgm:cxn modelId="{525D9F15-3192-4899-B349-D432305CDBFB}" type="presParOf" srcId="{A6F37C93-F23B-46B0-BFFC-55F8E30B1E41}" destId="{84C0FBF6-F650-4471-B2CB-F73451E2343D}" srcOrd="7" destOrd="0" presId="urn:microsoft.com/office/officeart/2016/7/layout/BasicLinearProcessNumbered"/>
    <dgm:cxn modelId="{492C101D-AC54-4055-BA3F-2B5AED33DD38}" type="presParOf" srcId="{A6F37C93-F23B-46B0-BFFC-55F8E30B1E41}" destId="{19A2EAC3-F6AB-4682-9ACA-4BFA88F58643}" srcOrd="8" destOrd="0" presId="urn:microsoft.com/office/officeart/2016/7/layout/BasicLinearProcessNumbered"/>
    <dgm:cxn modelId="{3CD9B38F-F6B5-4C90-B318-938538B3E61B}" type="presParOf" srcId="{19A2EAC3-F6AB-4682-9ACA-4BFA88F58643}" destId="{A1439DB3-8A3A-487B-A391-B81D93C73C8B}" srcOrd="0" destOrd="0" presId="urn:microsoft.com/office/officeart/2016/7/layout/BasicLinearProcessNumbered"/>
    <dgm:cxn modelId="{46AA44EB-A48E-4F3F-B9D4-32F15A4991CA}" type="presParOf" srcId="{19A2EAC3-F6AB-4682-9ACA-4BFA88F58643}" destId="{82DCF3A7-F3AD-46B0-AE64-A8E7A75F3D45}" srcOrd="1" destOrd="0" presId="urn:microsoft.com/office/officeart/2016/7/layout/BasicLinearProcessNumbered"/>
    <dgm:cxn modelId="{1D082B2E-A5FB-4DF8-94CC-03C2BD49B3A9}" type="presParOf" srcId="{19A2EAC3-F6AB-4682-9ACA-4BFA88F58643}" destId="{ABFD1D11-6B66-44B1-8616-294CFAD7FFE6}" srcOrd="2" destOrd="0" presId="urn:microsoft.com/office/officeart/2016/7/layout/BasicLinearProcessNumbered"/>
    <dgm:cxn modelId="{08BA64F5-712A-4A21-8905-7C6901805690}" type="presParOf" srcId="{19A2EAC3-F6AB-4682-9ACA-4BFA88F58643}" destId="{0C76506F-F3E5-4352-806D-9A98427A5B9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F3CAF-BC43-4C6D-8FED-7F4B3621C3EB}">
      <dsp:nvSpPr>
        <dsp:cNvPr id="0" name=""/>
        <dsp:cNvSpPr/>
      </dsp:nvSpPr>
      <dsp:spPr>
        <a:xfrm>
          <a:off x="1982" y="963089"/>
          <a:ext cx="2066493" cy="30235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568" tIns="330200" rIns="158568" bIns="33020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a:t>Trauma-Informed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a:t>ACE’s </a:t>
          </a:r>
        </a:p>
      </dsp:txBody>
      <dsp:txXfrm>
        <a:off x="1982" y="2112042"/>
        <a:ext cx="2066493" cy="1814136"/>
      </dsp:txXfrm>
    </dsp:sp>
    <dsp:sp modelId="{9B656CDD-AAB6-4120-8ED1-4BDDF8FB289E}">
      <dsp:nvSpPr>
        <dsp:cNvPr id="0" name=""/>
        <dsp:cNvSpPr/>
      </dsp:nvSpPr>
      <dsp:spPr>
        <a:xfrm>
          <a:off x="608116" y="1335902"/>
          <a:ext cx="854225" cy="85422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599" tIns="12700" rIns="66599" bIns="12700" numCol="1" spcCol="1270" anchor="ctr" anchorCtr="0">
          <a:noAutofit/>
        </a:bodyPr>
        <a:lstStyle/>
        <a:p>
          <a:pPr lvl="0" algn="ctr" defTabSz="1822450">
            <a:lnSpc>
              <a:spcPct val="90000"/>
            </a:lnSpc>
            <a:spcBef>
              <a:spcPct val="0"/>
            </a:spcBef>
            <a:spcAft>
              <a:spcPct val="35000"/>
            </a:spcAft>
          </a:pPr>
          <a:r>
            <a:rPr lang="en-US" sz="4100" kern="1200"/>
            <a:t>1</a:t>
          </a:r>
        </a:p>
      </dsp:txBody>
      <dsp:txXfrm>
        <a:off x="733214" y="1461000"/>
        <a:ext cx="604029" cy="604029"/>
      </dsp:txXfrm>
    </dsp:sp>
    <dsp:sp modelId="{7799C65C-D833-4FA3-B292-B49F5AF00FC2}">
      <dsp:nvSpPr>
        <dsp:cNvPr id="0" name=""/>
        <dsp:cNvSpPr/>
      </dsp:nvSpPr>
      <dsp:spPr>
        <a:xfrm>
          <a:off x="96252" y="3970427"/>
          <a:ext cx="2033870"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0FB47-EA7B-4BB4-84B0-711829FC1787}">
      <dsp:nvSpPr>
        <dsp:cNvPr id="0" name=""/>
        <dsp:cNvSpPr/>
      </dsp:nvSpPr>
      <dsp:spPr>
        <a:xfrm>
          <a:off x="2329503" y="934302"/>
          <a:ext cx="1960976" cy="30235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568" tIns="330200" rIns="158568" bIns="33020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a:t>The Power of Belief</a:t>
          </a:r>
        </a:p>
      </dsp:txBody>
      <dsp:txXfrm>
        <a:off x="2329503" y="2083255"/>
        <a:ext cx="1960976" cy="1814136"/>
      </dsp:txXfrm>
    </dsp:sp>
    <dsp:sp modelId="{A9BEBF2C-ED5C-4C8E-B30B-0227ABA6C8BC}">
      <dsp:nvSpPr>
        <dsp:cNvPr id="0" name=""/>
        <dsp:cNvSpPr/>
      </dsp:nvSpPr>
      <dsp:spPr>
        <a:xfrm>
          <a:off x="2861685" y="1335902"/>
          <a:ext cx="854225" cy="854225"/>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599" tIns="12700" rIns="66599" bIns="12700" numCol="1" spcCol="1270" anchor="ctr" anchorCtr="0">
          <a:noAutofit/>
        </a:bodyPr>
        <a:lstStyle/>
        <a:p>
          <a:pPr lvl="0" algn="ctr" defTabSz="1822450">
            <a:lnSpc>
              <a:spcPct val="90000"/>
            </a:lnSpc>
            <a:spcBef>
              <a:spcPct val="0"/>
            </a:spcBef>
            <a:spcAft>
              <a:spcPct val="35000"/>
            </a:spcAft>
          </a:pPr>
          <a:r>
            <a:rPr lang="en-US" sz="4100" kern="1200"/>
            <a:t>2</a:t>
          </a:r>
        </a:p>
      </dsp:txBody>
      <dsp:txXfrm>
        <a:off x="2986783" y="1461000"/>
        <a:ext cx="604029" cy="604029"/>
      </dsp:txXfrm>
    </dsp:sp>
    <dsp:sp modelId="{C5A2063C-6750-44C0-B266-84A4EB06A044}">
      <dsp:nvSpPr>
        <dsp:cNvPr id="0" name=""/>
        <dsp:cNvSpPr/>
      </dsp:nvSpPr>
      <dsp:spPr>
        <a:xfrm>
          <a:off x="2271863" y="3949193"/>
          <a:ext cx="2033870" cy="144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95700-0C22-41B8-8ABC-32709D79BCB0}">
      <dsp:nvSpPr>
        <dsp:cNvPr id="0" name=""/>
        <dsp:cNvSpPr/>
      </dsp:nvSpPr>
      <dsp:spPr>
        <a:xfrm>
          <a:off x="4505866" y="939370"/>
          <a:ext cx="2033870" cy="301945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568" tIns="330200" rIns="158568" bIns="33020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a:t>The Village</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400" kern="1200" dirty="0"/>
        </a:p>
      </dsp:txBody>
      <dsp:txXfrm>
        <a:off x="4505866" y="2086765"/>
        <a:ext cx="2033870" cy="1811675"/>
      </dsp:txXfrm>
    </dsp:sp>
    <dsp:sp modelId="{1A0BDF10-D09A-4744-94B7-0A8AC54F34ED}">
      <dsp:nvSpPr>
        <dsp:cNvPr id="0" name=""/>
        <dsp:cNvSpPr/>
      </dsp:nvSpPr>
      <dsp:spPr>
        <a:xfrm>
          <a:off x="5098943" y="1333852"/>
          <a:ext cx="854225" cy="854225"/>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599" tIns="12700" rIns="66599" bIns="12700" numCol="1" spcCol="1270" anchor="ctr" anchorCtr="0">
          <a:noAutofit/>
        </a:bodyPr>
        <a:lstStyle/>
        <a:p>
          <a:pPr lvl="0" algn="ctr" defTabSz="1822450">
            <a:lnSpc>
              <a:spcPct val="90000"/>
            </a:lnSpc>
            <a:spcBef>
              <a:spcPct val="0"/>
            </a:spcBef>
            <a:spcAft>
              <a:spcPct val="35000"/>
            </a:spcAft>
          </a:pPr>
          <a:r>
            <a:rPr lang="en-US" sz="4100" kern="1200"/>
            <a:t>3</a:t>
          </a:r>
          <a:endParaRPr lang="en-US" sz="4100" kern="1200" dirty="0"/>
        </a:p>
      </dsp:txBody>
      <dsp:txXfrm>
        <a:off x="5224041" y="1458950"/>
        <a:ext cx="604029" cy="604029"/>
      </dsp:txXfrm>
    </dsp:sp>
    <dsp:sp modelId="{9A79D085-04AF-4135-87AE-53E8904DB2D7}">
      <dsp:nvSpPr>
        <dsp:cNvPr id="0" name=""/>
        <dsp:cNvSpPr/>
      </dsp:nvSpPr>
      <dsp:spPr>
        <a:xfrm>
          <a:off x="4509120" y="3958100"/>
          <a:ext cx="2033870"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ECC08-2B68-49E6-AFFE-F212C543711A}">
      <dsp:nvSpPr>
        <dsp:cNvPr id="0" name=""/>
        <dsp:cNvSpPr/>
      </dsp:nvSpPr>
      <dsp:spPr>
        <a:xfrm>
          <a:off x="6746378" y="952241"/>
          <a:ext cx="2033870" cy="302874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568" tIns="330200" rIns="158568" bIns="330200" numCol="1" spcCol="1270" anchor="t" anchorCtr="0">
          <a:noAutofit/>
        </a:bodyPr>
        <a:lstStyle/>
        <a:p>
          <a:pPr lvl="0" algn="l" defTabSz="622300">
            <a:lnSpc>
              <a:spcPct val="90000"/>
            </a:lnSpc>
            <a:spcBef>
              <a:spcPct val="0"/>
            </a:spcBef>
            <a:spcAft>
              <a:spcPct val="35000"/>
            </a:spcAft>
          </a:pPr>
          <a:endParaRPr lang="en-US" sz="1400" kern="1200" dirty="0"/>
        </a:p>
      </dsp:txBody>
      <dsp:txXfrm>
        <a:off x="6746378" y="2103163"/>
        <a:ext cx="2033870" cy="1817245"/>
      </dsp:txXfrm>
    </dsp:sp>
    <dsp:sp modelId="{EFEA5810-7AE3-4A93-B424-77BFE1724D89}">
      <dsp:nvSpPr>
        <dsp:cNvPr id="0" name=""/>
        <dsp:cNvSpPr/>
      </dsp:nvSpPr>
      <dsp:spPr>
        <a:xfrm>
          <a:off x="7336200" y="1338493"/>
          <a:ext cx="854225" cy="854225"/>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599" tIns="12700" rIns="66599" bIns="12700" numCol="1" spcCol="1270" anchor="ctr" anchorCtr="0">
          <a:noAutofit/>
        </a:bodyPr>
        <a:lstStyle/>
        <a:p>
          <a:pPr lvl="0" algn="ctr" defTabSz="1822450">
            <a:lnSpc>
              <a:spcPct val="90000"/>
            </a:lnSpc>
            <a:spcBef>
              <a:spcPct val="0"/>
            </a:spcBef>
            <a:spcAft>
              <a:spcPct val="35000"/>
            </a:spcAft>
          </a:pPr>
          <a:r>
            <a:rPr lang="en-US" sz="4100" kern="1200"/>
            <a:t>4</a:t>
          </a:r>
        </a:p>
      </dsp:txBody>
      <dsp:txXfrm>
        <a:off x="7461298" y="1463591"/>
        <a:ext cx="604029" cy="604029"/>
      </dsp:txXfrm>
    </dsp:sp>
    <dsp:sp modelId="{7768A12F-C0E9-4160-8647-DBB79DCF49EA}">
      <dsp:nvSpPr>
        <dsp:cNvPr id="0" name=""/>
        <dsp:cNvSpPr/>
      </dsp:nvSpPr>
      <dsp:spPr>
        <a:xfrm>
          <a:off x="6746378" y="3952468"/>
          <a:ext cx="2033870"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39DB3-8A3A-487B-A391-B81D93C73C8B}">
      <dsp:nvSpPr>
        <dsp:cNvPr id="0" name=""/>
        <dsp:cNvSpPr/>
      </dsp:nvSpPr>
      <dsp:spPr>
        <a:xfrm>
          <a:off x="9008591" y="952241"/>
          <a:ext cx="1983959" cy="307210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568" tIns="330200" rIns="158568" bIns="330200" numCol="1" spcCol="1270" anchor="t" anchorCtr="0">
          <a:noAutofit/>
        </a:bodyPr>
        <a:lstStyle/>
        <a:p>
          <a:pPr lvl="0" algn="l" defTabSz="622300">
            <a:lnSpc>
              <a:spcPct val="90000"/>
            </a:lnSpc>
            <a:spcBef>
              <a:spcPct val="0"/>
            </a:spcBef>
            <a:spcAft>
              <a:spcPct val="35000"/>
            </a:spcAft>
          </a:pPr>
          <a:endParaRPr lang="en-US" sz="1400" kern="1200" dirty="0"/>
        </a:p>
      </dsp:txBody>
      <dsp:txXfrm>
        <a:off x="9008591" y="2119642"/>
        <a:ext cx="1983959" cy="1843265"/>
      </dsp:txXfrm>
    </dsp:sp>
    <dsp:sp modelId="{82DCF3A7-F3AD-46B0-AE64-A8E7A75F3D45}">
      <dsp:nvSpPr>
        <dsp:cNvPr id="0" name=""/>
        <dsp:cNvSpPr/>
      </dsp:nvSpPr>
      <dsp:spPr>
        <a:xfrm>
          <a:off x="9573458" y="1360176"/>
          <a:ext cx="854225" cy="854225"/>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599" tIns="12700" rIns="66599" bIns="12700" numCol="1" spcCol="1270" anchor="ctr" anchorCtr="0">
          <a:noAutofit/>
        </a:bodyPr>
        <a:lstStyle/>
        <a:p>
          <a:pPr lvl="0" algn="ctr" defTabSz="1822450">
            <a:lnSpc>
              <a:spcPct val="90000"/>
            </a:lnSpc>
            <a:spcBef>
              <a:spcPct val="0"/>
            </a:spcBef>
            <a:spcAft>
              <a:spcPct val="35000"/>
            </a:spcAft>
          </a:pPr>
          <a:r>
            <a:rPr lang="en-US" sz="4100" kern="1200"/>
            <a:t>5</a:t>
          </a:r>
        </a:p>
      </dsp:txBody>
      <dsp:txXfrm>
        <a:off x="9698556" y="1485274"/>
        <a:ext cx="604029" cy="604029"/>
      </dsp:txXfrm>
    </dsp:sp>
    <dsp:sp modelId="{ABFD1D11-6B66-44B1-8616-294CFAD7FFE6}">
      <dsp:nvSpPr>
        <dsp:cNvPr id="0" name=""/>
        <dsp:cNvSpPr/>
      </dsp:nvSpPr>
      <dsp:spPr>
        <a:xfrm>
          <a:off x="8983636" y="3984425"/>
          <a:ext cx="2033870"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1A99A-2965-4224-9E22-B48434463E05}">
      <dsp:nvSpPr>
        <dsp:cNvPr id="0" name=""/>
        <dsp:cNvSpPr/>
      </dsp:nvSpPr>
      <dsp:spPr>
        <a:xfrm>
          <a:off x="0" y="2970714"/>
          <a:ext cx="6735443" cy="1197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Additional Partners to Consider</a:t>
          </a:r>
        </a:p>
      </dsp:txBody>
      <dsp:txXfrm>
        <a:off x="58469" y="3029183"/>
        <a:ext cx="6618505" cy="1080812"/>
      </dsp:txXfrm>
    </dsp:sp>
    <dsp:sp modelId="{CE226125-1CA8-42B9-B96F-13366F7DED18}">
      <dsp:nvSpPr>
        <dsp:cNvPr id="0" name=""/>
        <dsp:cNvSpPr/>
      </dsp:nvSpPr>
      <dsp:spPr>
        <a:xfrm>
          <a:off x="0" y="4329666"/>
          <a:ext cx="6735443"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Parent/Guardians and Parent Groups</a:t>
          </a:r>
        </a:p>
        <a:p>
          <a:pPr marL="114300" lvl="1" indent="-114300" algn="l" defTabSz="577850">
            <a:lnSpc>
              <a:spcPct val="90000"/>
            </a:lnSpc>
            <a:spcBef>
              <a:spcPct val="0"/>
            </a:spcBef>
            <a:spcAft>
              <a:spcPct val="20000"/>
            </a:spcAft>
            <a:buChar char="••"/>
          </a:pPr>
          <a:r>
            <a:rPr lang="en-US" sz="1300" kern="1200" dirty="0"/>
            <a:t>Partner with other Community-Based Organizations</a:t>
          </a:r>
        </a:p>
        <a:p>
          <a:pPr marL="114300" lvl="1" indent="-114300" algn="l" defTabSz="577850">
            <a:lnSpc>
              <a:spcPct val="90000"/>
            </a:lnSpc>
            <a:spcBef>
              <a:spcPct val="0"/>
            </a:spcBef>
            <a:spcAft>
              <a:spcPct val="20000"/>
            </a:spcAft>
            <a:buChar char="••"/>
          </a:pPr>
          <a:r>
            <a:rPr lang="en-US" sz="1300" kern="1200" dirty="0"/>
            <a:t>Partnering with Subject Matter Experts</a:t>
          </a:r>
        </a:p>
        <a:p>
          <a:pPr marL="114300" lvl="1" indent="-114300" algn="l" defTabSz="577850">
            <a:lnSpc>
              <a:spcPct val="90000"/>
            </a:lnSpc>
            <a:spcBef>
              <a:spcPct val="0"/>
            </a:spcBef>
            <a:spcAft>
              <a:spcPct val="20000"/>
            </a:spcAft>
            <a:buChar char="••"/>
          </a:pPr>
          <a:r>
            <a:rPr lang="en-US" sz="1300" kern="1200"/>
            <a:t>Homeschool Network K-12</a:t>
          </a:r>
        </a:p>
        <a:p>
          <a:pPr marL="114300" lvl="1" indent="-114300" algn="l" defTabSz="577850">
            <a:lnSpc>
              <a:spcPct val="90000"/>
            </a:lnSpc>
            <a:spcBef>
              <a:spcPct val="0"/>
            </a:spcBef>
            <a:spcAft>
              <a:spcPct val="20000"/>
            </a:spcAft>
            <a:buChar char="••"/>
          </a:pPr>
          <a:r>
            <a:rPr lang="en-US" sz="1300" kern="1200"/>
            <a:t>Religious Institutions</a:t>
          </a:r>
        </a:p>
      </dsp:txBody>
      <dsp:txXfrm>
        <a:off x="0" y="4329666"/>
        <a:ext cx="6735443" cy="1126080"/>
      </dsp:txXfrm>
    </dsp:sp>
    <dsp:sp modelId="{E78A5DF3-2FCB-456E-95B3-8A7ED28901B5}">
      <dsp:nvSpPr>
        <dsp:cNvPr id="0" name=""/>
        <dsp:cNvSpPr/>
      </dsp:nvSpPr>
      <dsp:spPr>
        <a:xfrm>
          <a:off x="0" y="187506"/>
          <a:ext cx="6735443" cy="119775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Eligible as Lead Applicants: Grassroot organizations i.e., service providers, mentors’ trusted adults, community members and leaders, coaches, faith-based organization, community organizations, parent-led groups, small for-profit BIPOC-led organizations, and home-school providers</a:t>
          </a:r>
        </a:p>
      </dsp:txBody>
      <dsp:txXfrm>
        <a:off x="58469" y="245975"/>
        <a:ext cx="6618505" cy="1080812"/>
      </dsp:txXfrm>
    </dsp:sp>
    <dsp:sp modelId="{59D9338C-1CB4-48AD-895A-2CC126B1FDAF}">
      <dsp:nvSpPr>
        <dsp:cNvPr id="0" name=""/>
        <dsp:cNvSpPr/>
      </dsp:nvSpPr>
      <dsp:spPr>
        <a:xfrm>
          <a:off x="0" y="1508524"/>
          <a:ext cx="6735443" cy="11977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Non-Eligible as Lead Applicants: School/District &amp; Early Learning</a:t>
          </a:r>
        </a:p>
      </dsp:txBody>
      <dsp:txXfrm>
        <a:off x="58469" y="1566993"/>
        <a:ext cx="6618505" cy="1080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F3CAF-BC43-4C6D-8FED-7F4B3621C3EB}">
      <dsp:nvSpPr>
        <dsp:cNvPr id="0" name=""/>
        <dsp:cNvSpPr/>
      </dsp:nvSpPr>
      <dsp:spPr>
        <a:xfrm>
          <a:off x="3149" y="932954"/>
          <a:ext cx="2129592" cy="28652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0265" tIns="330200" rIns="150265"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Name Change from </a:t>
          </a:r>
          <a:r>
            <a:rPr lang="en-US" sz="1600" b="0" kern="1200" dirty="0"/>
            <a:t>Liberation and Healing from Systemic and Internalized Racism</a:t>
          </a:r>
          <a:endParaRPr lang="en-US" sz="1600" kern="1200" dirty="0"/>
        </a:p>
      </dsp:txBody>
      <dsp:txXfrm>
        <a:off x="3149" y="2021745"/>
        <a:ext cx="2129592" cy="1719143"/>
      </dsp:txXfrm>
    </dsp:sp>
    <dsp:sp modelId="{9B656CDD-AAB6-4120-8ED1-4BDDF8FB289E}">
      <dsp:nvSpPr>
        <dsp:cNvPr id="0" name=""/>
        <dsp:cNvSpPr/>
      </dsp:nvSpPr>
      <dsp:spPr>
        <a:xfrm>
          <a:off x="663197" y="1286245"/>
          <a:ext cx="809496" cy="80949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11" tIns="12700" rIns="63111" bIns="12700" numCol="1" spcCol="1270" anchor="ctr" anchorCtr="0">
          <a:noAutofit/>
        </a:bodyPr>
        <a:lstStyle/>
        <a:p>
          <a:pPr lvl="0" algn="ctr" defTabSz="1733550">
            <a:lnSpc>
              <a:spcPct val="90000"/>
            </a:lnSpc>
            <a:spcBef>
              <a:spcPct val="0"/>
            </a:spcBef>
            <a:spcAft>
              <a:spcPct val="35000"/>
            </a:spcAft>
          </a:pPr>
          <a:r>
            <a:rPr lang="en-US" sz="3900" kern="1200"/>
            <a:t>1</a:t>
          </a:r>
        </a:p>
      </dsp:txBody>
      <dsp:txXfrm>
        <a:off x="781745" y="1404793"/>
        <a:ext cx="572400" cy="572400"/>
      </dsp:txXfrm>
    </dsp:sp>
    <dsp:sp modelId="{7799C65C-D833-4FA3-B292-B49F5AF00FC2}">
      <dsp:nvSpPr>
        <dsp:cNvPr id="0" name=""/>
        <dsp:cNvSpPr/>
      </dsp:nvSpPr>
      <dsp:spPr>
        <a:xfrm>
          <a:off x="178136" y="3786582"/>
          <a:ext cx="192737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0FB47-EA7B-4BB4-84B0-711829FC1787}">
      <dsp:nvSpPr>
        <dsp:cNvPr id="0" name=""/>
        <dsp:cNvSpPr/>
      </dsp:nvSpPr>
      <dsp:spPr>
        <a:xfrm>
          <a:off x="2345562" y="905674"/>
          <a:ext cx="2260441" cy="286523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0265" tIns="330200" rIns="150265"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Collective Work and Responsibility (Ujima) </a:t>
          </a:r>
        </a:p>
        <a:p>
          <a:pPr marL="0" lvl="0" indent="0" algn="l" defTabSz="914400">
            <a:lnSpc>
              <a:spcPct val="100000"/>
            </a:lnSpc>
            <a:spcBef>
              <a:spcPct val="0"/>
            </a:spcBef>
            <a:spcAft>
              <a:spcPts val="0"/>
            </a:spcAft>
          </a:pPr>
          <a:r>
            <a:rPr lang="en-US" sz="1600" kern="1200" dirty="0"/>
            <a:t>Building and maintain our community-solving problems together</a:t>
          </a:r>
        </a:p>
      </dsp:txBody>
      <dsp:txXfrm>
        <a:off x="2345562" y="1994465"/>
        <a:ext cx="2260441" cy="1719143"/>
      </dsp:txXfrm>
    </dsp:sp>
    <dsp:sp modelId="{A9BEBF2C-ED5C-4C8E-B30B-0227ABA6C8BC}">
      <dsp:nvSpPr>
        <dsp:cNvPr id="0" name=""/>
        <dsp:cNvSpPr/>
      </dsp:nvSpPr>
      <dsp:spPr>
        <a:xfrm>
          <a:off x="3050951" y="1286245"/>
          <a:ext cx="809496" cy="80949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11" tIns="12700" rIns="63111" bIns="12700" numCol="1" spcCol="1270" anchor="ctr" anchorCtr="0">
          <a:noAutofit/>
        </a:bodyPr>
        <a:lstStyle/>
        <a:p>
          <a:pPr lvl="0" algn="ctr" defTabSz="1733550">
            <a:lnSpc>
              <a:spcPct val="90000"/>
            </a:lnSpc>
            <a:spcBef>
              <a:spcPct val="0"/>
            </a:spcBef>
            <a:spcAft>
              <a:spcPct val="35000"/>
            </a:spcAft>
          </a:pPr>
          <a:r>
            <a:rPr lang="en-US" sz="3900" kern="1200"/>
            <a:t>2</a:t>
          </a:r>
        </a:p>
      </dsp:txBody>
      <dsp:txXfrm>
        <a:off x="3169499" y="1404793"/>
        <a:ext cx="572400" cy="572400"/>
      </dsp:txXfrm>
    </dsp:sp>
    <dsp:sp modelId="{C5A2063C-6750-44C0-B266-84A4EB06A044}">
      <dsp:nvSpPr>
        <dsp:cNvPr id="0" name=""/>
        <dsp:cNvSpPr/>
      </dsp:nvSpPr>
      <dsp:spPr>
        <a:xfrm>
          <a:off x="2492013" y="3765348"/>
          <a:ext cx="1927372" cy="144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95700-0C22-41B8-8ABC-32709D79BCB0}">
      <dsp:nvSpPr>
        <dsp:cNvPr id="0" name=""/>
        <dsp:cNvSpPr/>
      </dsp:nvSpPr>
      <dsp:spPr>
        <a:xfrm>
          <a:off x="4775574" y="910477"/>
          <a:ext cx="1927372" cy="286135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0265" tIns="330200" rIns="150265"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2.0 RFP </a:t>
          </a:r>
        </a:p>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Approximately </a:t>
          </a:r>
        </a:p>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4 Million Per Year </a:t>
          </a:r>
        </a:p>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for 5.5 Years </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400" kern="1200" dirty="0"/>
        </a:p>
      </dsp:txBody>
      <dsp:txXfrm>
        <a:off x="4775574" y="1997791"/>
        <a:ext cx="1927372" cy="1716812"/>
      </dsp:txXfrm>
    </dsp:sp>
    <dsp:sp modelId="{1A0BDF10-D09A-4744-94B7-0A8AC54F34ED}">
      <dsp:nvSpPr>
        <dsp:cNvPr id="0" name=""/>
        <dsp:cNvSpPr/>
      </dsp:nvSpPr>
      <dsp:spPr>
        <a:xfrm>
          <a:off x="5337595" y="1284302"/>
          <a:ext cx="809496" cy="809496"/>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11" tIns="12700" rIns="63111" bIns="12700" numCol="1" spcCol="1270" anchor="ctr" anchorCtr="0">
          <a:noAutofit/>
        </a:bodyPr>
        <a:lstStyle/>
        <a:p>
          <a:pPr lvl="0" algn="ctr" defTabSz="1733550">
            <a:lnSpc>
              <a:spcPct val="90000"/>
            </a:lnSpc>
            <a:spcBef>
              <a:spcPct val="0"/>
            </a:spcBef>
            <a:spcAft>
              <a:spcPct val="35000"/>
            </a:spcAft>
          </a:pPr>
          <a:r>
            <a:rPr lang="en-US" sz="3900" kern="1200"/>
            <a:t>3</a:t>
          </a:r>
        </a:p>
      </dsp:txBody>
      <dsp:txXfrm>
        <a:off x="5456143" y="1402850"/>
        <a:ext cx="572400" cy="572400"/>
      </dsp:txXfrm>
    </dsp:sp>
    <dsp:sp modelId="{9A79D085-04AF-4135-87AE-53E8904DB2D7}">
      <dsp:nvSpPr>
        <dsp:cNvPr id="0" name=""/>
        <dsp:cNvSpPr/>
      </dsp:nvSpPr>
      <dsp:spPr>
        <a:xfrm>
          <a:off x="4778657" y="3774363"/>
          <a:ext cx="1927372"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ECC08-2B68-49E6-AFFE-F212C543711A}">
      <dsp:nvSpPr>
        <dsp:cNvPr id="0" name=""/>
        <dsp:cNvSpPr/>
      </dsp:nvSpPr>
      <dsp:spPr>
        <a:xfrm>
          <a:off x="6898767" y="922673"/>
          <a:ext cx="1927372" cy="28701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0265" tIns="330200" rIns="150265" bIns="330200" numCol="1" spcCol="1270" anchor="t" anchorCtr="0">
          <a:noAutofit/>
        </a:bodyPr>
        <a:lstStyle/>
        <a:p>
          <a:pPr lvl="0" algn="l" defTabSz="622300">
            <a:lnSpc>
              <a:spcPct val="90000"/>
            </a:lnSpc>
            <a:spcBef>
              <a:spcPct val="0"/>
            </a:spcBef>
            <a:spcAft>
              <a:spcPct val="35000"/>
            </a:spcAft>
          </a:pPr>
          <a:endParaRPr lang="en-US" sz="1400" kern="1200" dirty="0"/>
        </a:p>
      </dsp:txBody>
      <dsp:txXfrm>
        <a:off x="6898767" y="2013330"/>
        <a:ext cx="1927372" cy="1722090"/>
      </dsp:txXfrm>
    </dsp:sp>
    <dsp:sp modelId="{EFEA5810-7AE3-4A93-B424-77BFE1724D89}">
      <dsp:nvSpPr>
        <dsp:cNvPr id="0" name=""/>
        <dsp:cNvSpPr/>
      </dsp:nvSpPr>
      <dsp:spPr>
        <a:xfrm>
          <a:off x="7457705" y="1288700"/>
          <a:ext cx="809496" cy="809496"/>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11" tIns="12700" rIns="63111" bIns="12700" numCol="1" spcCol="1270" anchor="ctr" anchorCtr="0">
          <a:noAutofit/>
        </a:bodyPr>
        <a:lstStyle/>
        <a:p>
          <a:pPr lvl="0" algn="ctr" defTabSz="1733550">
            <a:lnSpc>
              <a:spcPct val="90000"/>
            </a:lnSpc>
            <a:spcBef>
              <a:spcPct val="0"/>
            </a:spcBef>
            <a:spcAft>
              <a:spcPct val="35000"/>
            </a:spcAft>
          </a:pPr>
          <a:r>
            <a:rPr lang="en-US" sz="3900" kern="1200"/>
            <a:t>4</a:t>
          </a:r>
        </a:p>
      </dsp:txBody>
      <dsp:txXfrm>
        <a:off x="7576253" y="1407248"/>
        <a:ext cx="572400" cy="572400"/>
      </dsp:txXfrm>
    </dsp:sp>
    <dsp:sp modelId="{7768A12F-C0E9-4160-8647-DBB79DCF49EA}">
      <dsp:nvSpPr>
        <dsp:cNvPr id="0" name=""/>
        <dsp:cNvSpPr/>
      </dsp:nvSpPr>
      <dsp:spPr>
        <a:xfrm>
          <a:off x="6898767" y="3768487"/>
          <a:ext cx="1927372"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39DB3-8A3A-487B-A391-B81D93C73C8B}">
      <dsp:nvSpPr>
        <dsp:cNvPr id="0" name=""/>
        <dsp:cNvSpPr/>
      </dsp:nvSpPr>
      <dsp:spPr>
        <a:xfrm>
          <a:off x="9042525" y="922673"/>
          <a:ext cx="1880074" cy="2911245"/>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0265" tIns="330200" rIns="150265" bIns="330200" numCol="1" spcCol="1270" anchor="t" anchorCtr="0">
          <a:noAutofit/>
        </a:bodyPr>
        <a:lstStyle/>
        <a:p>
          <a:pPr lvl="0" algn="l" defTabSz="622300">
            <a:lnSpc>
              <a:spcPct val="90000"/>
            </a:lnSpc>
            <a:spcBef>
              <a:spcPct val="0"/>
            </a:spcBef>
            <a:spcAft>
              <a:spcPct val="35000"/>
            </a:spcAft>
          </a:pPr>
          <a:endParaRPr lang="en-US" sz="1400" kern="1200" dirty="0"/>
        </a:p>
      </dsp:txBody>
      <dsp:txXfrm>
        <a:off x="9042525" y="2028946"/>
        <a:ext cx="1880074" cy="1746747"/>
      </dsp:txXfrm>
    </dsp:sp>
    <dsp:sp modelId="{82DCF3A7-F3AD-46B0-AE64-A8E7A75F3D45}">
      <dsp:nvSpPr>
        <dsp:cNvPr id="0" name=""/>
        <dsp:cNvSpPr/>
      </dsp:nvSpPr>
      <dsp:spPr>
        <a:xfrm>
          <a:off x="9577814" y="1309248"/>
          <a:ext cx="809496" cy="809496"/>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11" tIns="12700" rIns="63111" bIns="12700" numCol="1" spcCol="1270" anchor="ctr" anchorCtr="0">
          <a:noAutofit/>
        </a:bodyPr>
        <a:lstStyle/>
        <a:p>
          <a:pPr lvl="0" algn="ctr" defTabSz="1733550">
            <a:lnSpc>
              <a:spcPct val="90000"/>
            </a:lnSpc>
            <a:spcBef>
              <a:spcPct val="0"/>
            </a:spcBef>
            <a:spcAft>
              <a:spcPct val="35000"/>
            </a:spcAft>
          </a:pPr>
          <a:r>
            <a:rPr lang="en-US" sz="3900" kern="1200"/>
            <a:t>5</a:t>
          </a:r>
        </a:p>
      </dsp:txBody>
      <dsp:txXfrm>
        <a:off x="9696362" y="1427796"/>
        <a:ext cx="572400" cy="572400"/>
      </dsp:txXfrm>
    </dsp:sp>
    <dsp:sp modelId="{ABFD1D11-6B66-44B1-8616-294CFAD7FFE6}">
      <dsp:nvSpPr>
        <dsp:cNvPr id="0" name=""/>
        <dsp:cNvSpPr/>
      </dsp:nvSpPr>
      <dsp:spPr>
        <a:xfrm>
          <a:off x="9018876" y="3799309"/>
          <a:ext cx="1927372"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FC6B8-2002-49FE-8178-584B593A4D16}" type="datetimeFigureOut">
              <a:rPr lang="en-US" smtClean="0"/>
              <a:t>1/21/22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1F506-CCF4-4E6F-85AB-174FAC5631C5}" type="slidenum">
              <a:rPr lang="en-US" smtClean="0"/>
              <a:t>‹#›</a:t>
            </a:fld>
            <a:endParaRPr lang="en-US"/>
          </a:p>
        </p:txBody>
      </p:sp>
    </p:spTree>
    <p:extLst>
      <p:ext uri="{BB962C8B-B14F-4D97-AF65-F5344CB8AC3E}">
        <p14:creationId xmlns:p14="http://schemas.microsoft.com/office/powerpoint/2010/main" val="37081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1F506-CCF4-4E6F-85AB-174FAC5631C5}" type="slidenum">
              <a:rPr lang="en-US" smtClean="0"/>
              <a:t>2</a:t>
            </a:fld>
            <a:endParaRPr lang="en-US"/>
          </a:p>
        </p:txBody>
      </p:sp>
    </p:spTree>
    <p:extLst>
      <p:ext uri="{BB962C8B-B14F-4D97-AF65-F5344CB8AC3E}">
        <p14:creationId xmlns:p14="http://schemas.microsoft.com/office/powerpoint/2010/main" val="1552186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JY</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Pool of options to think about as you are thinking of about partners Ideas on how to think about partnerships how to integrate outside experts into your program to make the </a:t>
            </a:r>
            <a:r>
              <a:rPr lang="en-US" dirty="0" err="1">
                <a:latin typeface="Times New Roman" panose="02020603050405020304" pitchFamily="18" charset="0"/>
                <a:ea typeface="Calibri" panose="020F0502020204030204" pitchFamily="34" charset="0"/>
                <a:cs typeface="Times New Roman" panose="02020603050405020304" pitchFamily="18" charset="0"/>
              </a:rPr>
              <a:t>coooected</a:t>
            </a:r>
            <a:r>
              <a:rPr lang="en-US" dirty="0">
                <a:latin typeface="Times New Roman" panose="02020603050405020304" pitchFamily="18" charset="0"/>
                <a:ea typeface="Calibri" panose="020F0502020204030204" pitchFamily="34" charset="0"/>
                <a:cs typeface="Times New Roman" panose="02020603050405020304" pitchFamily="18" charset="0"/>
              </a:rPr>
              <a:t> around them.  The concept of one body with many members to achieve the evidence of collective impact. The net-that-works! </a:t>
            </a:r>
            <a:endParaRPr lang="en-US" dirty="0"/>
          </a:p>
        </p:txBody>
      </p:sp>
      <p:sp>
        <p:nvSpPr>
          <p:cNvPr id="4" name="Slide Number Placeholder 3"/>
          <p:cNvSpPr>
            <a:spLocks noGrp="1"/>
          </p:cNvSpPr>
          <p:nvPr>
            <p:ph type="sldNum" sz="quarter" idx="5"/>
          </p:nvPr>
        </p:nvSpPr>
        <p:spPr/>
        <p:txBody>
          <a:bodyPr/>
          <a:lstStyle/>
          <a:p>
            <a:fld id="{7C61F506-CCF4-4E6F-85AB-174FAC5631C5}" type="slidenum">
              <a:rPr lang="en-US" smtClean="0"/>
              <a:t>11</a:t>
            </a:fld>
            <a:endParaRPr lang="en-US"/>
          </a:p>
        </p:txBody>
      </p:sp>
    </p:spTree>
    <p:extLst>
      <p:ext uri="{BB962C8B-B14F-4D97-AF65-F5344CB8AC3E}">
        <p14:creationId xmlns:p14="http://schemas.microsoft.com/office/powerpoint/2010/main" val="376401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on Relationship (ROR) is the key factor that determines success! </a:t>
            </a:r>
          </a:p>
        </p:txBody>
      </p:sp>
      <p:sp>
        <p:nvSpPr>
          <p:cNvPr id="4" name="Slide Number Placeholder 3"/>
          <p:cNvSpPr>
            <a:spLocks noGrp="1"/>
          </p:cNvSpPr>
          <p:nvPr>
            <p:ph type="sldNum" sz="quarter" idx="5"/>
          </p:nvPr>
        </p:nvSpPr>
        <p:spPr/>
        <p:txBody>
          <a:bodyPr/>
          <a:lstStyle/>
          <a:p>
            <a:fld id="{7C61F506-CCF4-4E6F-85AB-174FAC5631C5}" type="slidenum">
              <a:rPr lang="en-US" smtClean="0"/>
              <a:t>12</a:t>
            </a:fld>
            <a:endParaRPr lang="en-US"/>
          </a:p>
        </p:txBody>
      </p:sp>
    </p:spTree>
    <p:extLst>
      <p:ext uri="{BB962C8B-B14F-4D97-AF65-F5344CB8AC3E}">
        <p14:creationId xmlns:p14="http://schemas.microsoft.com/office/powerpoint/2010/main" val="2457242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JY 2.0 will be intentional about putting the dollars in communities. For the people by the people in partnership with schools/district who have a shared  vision to see scholars experience liberation and healing. </a:t>
            </a:r>
          </a:p>
          <a:p>
            <a:endParaRPr lang="en-US" sz="1200" dirty="0"/>
          </a:p>
          <a:p>
            <a:pPr marL="0" marR="0" fontAlgn="base">
              <a:lnSpc>
                <a:spcPct val="107000"/>
              </a:lnSpc>
              <a:spcBef>
                <a:spcPts val="0"/>
              </a:spcBef>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COVID-19 has taught us to expand partnership:</a:t>
            </a:r>
            <a:r>
              <a:rPr lang="en-US" sz="1800" b="1" dirty="0">
                <a:effectLst/>
                <a:latin typeface="Calibri" panose="020F0502020204030204" pitchFamily="34" charset="0"/>
                <a:ea typeface="Calibri" panose="020F0502020204030204" pitchFamily="34" charset="0"/>
                <a:cs typeface="Calibri" panose="020F0502020204030204" pitchFamily="34" charset="0"/>
              </a:rPr>
              <a:t> beyond the boundaries of the school environment.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Courier New" panose="02070309020205020404" pitchFamily="49" charset="0"/>
              <a:buChar char="o"/>
              <a:tabLst>
                <a:tab pos="914400" algn="l"/>
              </a:tabLs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Community-to-community organizations (working together to support families/scholars)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SzPts val="1000"/>
              <a:buFont typeface="Courier New" panose="02070309020205020404" pitchFamily="49" charset="0"/>
              <a:buChar char="o"/>
              <a:tabLst>
                <a:tab pos="914400" algn="l"/>
              </a:tabLs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Parents/Guardians as partners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fontAlgn="base">
              <a:spcBef>
                <a:spcPts val="0"/>
              </a:spcBef>
              <a:spcAft>
                <a:spcPts val="0"/>
              </a:spcAft>
              <a:buSzPts val="1000"/>
              <a:buFont typeface="Courier New" panose="02070309020205020404" pitchFamily="49" charset="0"/>
              <a:buNone/>
              <a:tabLst>
                <a:tab pos="914400" algn="l"/>
              </a:tabLst>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fontAlgn="base">
              <a:spcBef>
                <a:spcPts val="0"/>
              </a:spcBef>
              <a:spcAft>
                <a:spcPts val="0"/>
              </a:spcAft>
              <a:buSzPts val="1000"/>
              <a:buFont typeface="Courier New" panose="02070309020205020404" pitchFamily="49" charset="0"/>
              <a:buNone/>
              <a:tabLst>
                <a:tab pos="914400" algn="l"/>
              </a:tabLs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has also taught us to </a:t>
            </a:r>
            <a:r>
              <a:rPr lang="en-US" sz="1800" b="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expand delivery of services methods beyond the school day, to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home school networks, online school, after school, weekend school, summer school</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etc. </a:t>
            </a:r>
          </a:p>
          <a:p>
            <a:pPr marL="0" marR="0" lvl="0" indent="0" fontAlgn="base">
              <a:spcBef>
                <a:spcPts val="0"/>
              </a:spcBef>
              <a:spcAft>
                <a:spcPts val="0"/>
              </a:spcAft>
              <a:buSzPts val="1000"/>
              <a:buFont typeface="Courier New" panose="02070309020205020404" pitchFamily="49" charset="0"/>
              <a:buNone/>
              <a:tabLst>
                <a:tab pos="9144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t>Early Learning (in particular – Preschool Investments) BSK has increased during this 6-year Levy cycle, we encourage all organizations that serve the prenatal-5 apply for those investment areas.</a:t>
            </a:r>
          </a:p>
          <a:p>
            <a:endParaRPr lang="en-US" sz="1800" dirty="0"/>
          </a:p>
          <a:p>
            <a:r>
              <a:rPr lang="en-US" sz="1800" dirty="0"/>
              <a:t>Schools/Districts have stricter policies around spending dollars with communities (partners), scholars, and families. </a:t>
            </a:r>
          </a:p>
          <a:p>
            <a:pPr marL="0" marR="0" lvl="0" indent="0" fontAlgn="base">
              <a:spcBef>
                <a:spcPts val="0"/>
              </a:spcBef>
              <a:spcAft>
                <a:spcPts val="0"/>
              </a:spcAft>
              <a:buSzPts val="1000"/>
              <a:buFont typeface="Courier New" panose="02070309020205020404" pitchFamily="49" charset="0"/>
              <a:buNone/>
              <a:tabLst>
                <a:tab pos="91440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AAAF572-6F92-4BE8-BF7E-A9742269A008}" type="slidenum">
              <a:rPr lang="en-US" smtClean="0"/>
              <a:t>13</a:t>
            </a:fld>
            <a:endParaRPr lang="en-US"/>
          </a:p>
        </p:txBody>
      </p:sp>
    </p:spTree>
    <p:extLst>
      <p:ext uri="{BB962C8B-B14F-4D97-AF65-F5344CB8AC3E}">
        <p14:creationId xmlns:p14="http://schemas.microsoft.com/office/powerpoint/2010/main" val="3608806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1F506-CCF4-4E6F-85AB-174FAC5631C5}" type="slidenum">
              <a:rPr lang="en-US" smtClean="0"/>
              <a:t>14</a:t>
            </a:fld>
            <a:endParaRPr lang="en-US"/>
          </a:p>
        </p:txBody>
      </p:sp>
    </p:spTree>
    <p:extLst>
      <p:ext uri="{BB962C8B-B14F-4D97-AF65-F5344CB8AC3E}">
        <p14:creationId xmlns:p14="http://schemas.microsoft.com/office/powerpoint/2010/main" val="307382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1F506-CCF4-4E6F-85AB-174FAC5631C5}" type="slidenum">
              <a:rPr lang="en-US" smtClean="0"/>
              <a:t>15</a:t>
            </a:fld>
            <a:endParaRPr lang="en-US"/>
          </a:p>
        </p:txBody>
      </p:sp>
    </p:spTree>
    <p:extLst>
      <p:ext uri="{BB962C8B-B14F-4D97-AF65-F5344CB8AC3E}">
        <p14:creationId xmlns:p14="http://schemas.microsoft.com/office/powerpoint/2010/main" val="1725020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is to connect scholars across all programing be feel like they are apart of something greater than one organization – they have a VILLAGE! </a:t>
            </a:r>
          </a:p>
        </p:txBody>
      </p:sp>
      <p:sp>
        <p:nvSpPr>
          <p:cNvPr id="4" name="Slide Number Placeholder 3"/>
          <p:cNvSpPr>
            <a:spLocks noGrp="1"/>
          </p:cNvSpPr>
          <p:nvPr>
            <p:ph type="sldNum" sz="quarter" idx="5"/>
          </p:nvPr>
        </p:nvSpPr>
        <p:spPr/>
        <p:txBody>
          <a:bodyPr/>
          <a:lstStyle/>
          <a:p>
            <a:fld id="{7C61F506-CCF4-4E6F-85AB-174FAC5631C5}" type="slidenum">
              <a:rPr lang="en-US" smtClean="0"/>
              <a:t>16</a:t>
            </a:fld>
            <a:endParaRPr lang="en-US"/>
          </a:p>
        </p:txBody>
      </p:sp>
    </p:spTree>
    <p:extLst>
      <p:ext uri="{BB962C8B-B14F-4D97-AF65-F5344CB8AC3E}">
        <p14:creationId xmlns:p14="http://schemas.microsoft.com/office/powerpoint/2010/main" val="715616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i.e., attend semi-quarterly education experiences, participate in monthly partner meetings at the school level, provide partners with a list of scholars to join the Liberated Village Scholars Program, and provide scholars data for evaluation purposes upon partners completion of district data agreement. </a:t>
            </a:r>
          </a:p>
          <a:p>
            <a:endParaRPr lang="en-US" dirty="0"/>
          </a:p>
          <a:p>
            <a:r>
              <a:rPr lang="en-US" dirty="0"/>
              <a:t>MOU? Memorandum of Understanding</a:t>
            </a:r>
          </a:p>
          <a:p>
            <a:r>
              <a:rPr lang="en-US" dirty="0"/>
              <a:t>Data sharing agreement – agreement between school/district and community-based organization that gives organization access to scholars' information (i.e., attendance, academic, etc.)</a:t>
            </a:r>
          </a:p>
          <a:p>
            <a:endParaRPr lang="en-US" dirty="0"/>
          </a:p>
          <a:p>
            <a:r>
              <a:rPr lang="en-US" dirty="0"/>
              <a:t>Why they are important because you will act as a liaison between school and home and this will give you leverage to advocate for schools and help you measure success from the support the LV provides.</a:t>
            </a:r>
          </a:p>
          <a:p>
            <a:endParaRPr lang="en-US" dirty="0"/>
          </a:p>
          <a:p>
            <a:r>
              <a:rPr lang="en-US" dirty="0"/>
              <a:t>Post awardee – Letter agreement (requirement) </a:t>
            </a:r>
          </a:p>
          <a:p>
            <a:r>
              <a:rPr lang="en-US" dirty="0" err="1"/>
              <a:t>Encourge</a:t>
            </a:r>
            <a:r>
              <a:rPr lang="en-US" dirty="0"/>
              <a:t>- if you don’t have a partnership – please articulate your plan for developing  </a:t>
            </a:r>
          </a:p>
        </p:txBody>
      </p:sp>
      <p:sp>
        <p:nvSpPr>
          <p:cNvPr id="4" name="Slide Number Placeholder 3"/>
          <p:cNvSpPr>
            <a:spLocks noGrp="1"/>
          </p:cNvSpPr>
          <p:nvPr>
            <p:ph type="sldNum" sz="quarter" idx="5"/>
          </p:nvPr>
        </p:nvSpPr>
        <p:spPr/>
        <p:txBody>
          <a:bodyPr/>
          <a:lstStyle/>
          <a:p>
            <a:fld id="{7C61F506-CCF4-4E6F-85AB-174FAC5631C5}" type="slidenum">
              <a:rPr lang="en-US" smtClean="0"/>
              <a:t>17</a:t>
            </a:fld>
            <a:endParaRPr lang="en-US"/>
          </a:p>
        </p:txBody>
      </p:sp>
    </p:spTree>
    <p:extLst>
      <p:ext uri="{BB962C8B-B14F-4D97-AF65-F5344CB8AC3E}">
        <p14:creationId xmlns:p14="http://schemas.microsoft.com/office/powerpoint/2010/main" val="216670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JY Summary - </a:t>
            </a:r>
          </a:p>
        </p:txBody>
      </p:sp>
      <p:sp>
        <p:nvSpPr>
          <p:cNvPr id="4" name="Slide Number Placeholder 3"/>
          <p:cNvSpPr>
            <a:spLocks noGrp="1"/>
          </p:cNvSpPr>
          <p:nvPr>
            <p:ph type="sldNum" sz="quarter" idx="5"/>
          </p:nvPr>
        </p:nvSpPr>
        <p:spPr/>
        <p:txBody>
          <a:bodyPr/>
          <a:lstStyle/>
          <a:p>
            <a:fld id="{6AAAF572-6F92-4BE8-BF7E-A9742269A008}" type="slidenum">
              <a:rPr lang="en-US" smtClean="0"/>
              <a:t>19</a:t>
            </a:fld>
            <a:endParaRPr lang="en-US"/>
          </a:p>
        </p:txBody>
      </p:sp>
    </p:spTree>
    <p:extLst>
      <p:ext uri="{BB962C8B-B14F-4D97-AF65-F5344CB8AC3E}">
        <p14:creationId xmlns:p14="http://schemas.microsoft.com/office/powerpoint/2010/main" val="10239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JY</a:t>
            </a:r>
          </a:p>
        </p:txBody>
      </p:sp>
      <p:sp>
        <p:nvSpPr>
          <p:cNvPr id="4" name="Slide Number Placeholder 3"/>
          <p:cNvSpPr>
            <a:spLocks noGrp="1"/>
          </p:cNvSpPr>
          <p:nvPr>
            <p:ph type="sldNum" sz="quarter" idx="5"/>
          </p:nvPr>
        </p:nvSpPr>
        <p:spPr/>
        <p:txBody>
          <a:bodyPr/>
          <a:lstStyle/>
          <a:p>
            <a:fld id="{6AAAF572-6F92-4BE8-BF7E-A9742269A008}" type="slidenum">
              <a:rPr lang="en-US" smtClean="0"/>
              <a:t>20</a:t>
            </a:fld>
            <a:endParaRPr lang="en-US"/>
          </a:p>
        </p:txBody>
      </p:sp>
    </p:spTree>
    <p:extLst>
      <p:ext uri="{BB962C8B-B14F-4D97-AF65-F5344CB8AC3E}">
        <p14:creationId xmlns:p14="http://schemas.microsoft.com/office/powerpoint/2010/main" val="2909114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Fira Sans" panose="020B0503050000020004" pitchFamily="34" charset="0"/>
              </a:rPr>
              <a:t>JY que up the video George </a:t>
            </a:r>
            <a:r>
              <a:rPr lang="en-US" b="0" i="0" dirty="0">
                <a:effectLst/>
                <a:latin typeface="Roboto" panose="02000000000000000000" pitchFamily="2" charset="0"/>
              </a:rPr>
              <a:t>C Fraser Connecting the Dots</a:t>
            </a:r>
          </a:p>
          <a:p>
            <a:pPr algn="l"/>
            <a:r>
              <a:rPr lang="en-US" b="1" i="0" dirty="0">
                <a:effectLst/>
                <a:latin typeface="Fira Sans" panose="020B0503050000020004" pitchFamily="34" charset="0"/>
              </a:rPr>
              <a:t> https://www.youtube.com/watch?v=Dr2Cyl_mjVk</a:t>
            </a:r>
          </a:p>
          <a:p>
            <a:pPr algn="l"/>
            <a:r>
              <a:rPr lang="en-US" b="1" i="0" dirty="0">
                <a:effectLst/>
                <a:latin typeface="Fira Sans" panose="020B0503050000020004" pitchFamily="34" charset="0"/>
              </a:rPr>
              <a:t> </a:t>
            </a:r>
          </a:p>
          <a:p>
            <a:pPr algn="l"/>
            <a:endParaRPr lang="en-US" b="1" i="0" dirty="0">
              <a:effectLst/>
              <a:latin typeface="Fira Sans" panose="020B0503050000020004" pitchFamily="34" charset="0"/>
            </a:endParaRPr>
          </a:p>
          <a:p>
            <a:pPr algn="l"/>
            <a:r>
              <a:rPr lang="en-US" b="1" i="0" dirty="0">
                <a:effectLst/>
                <a:latin typeface="Fira Sans" panose="020B0503050000020004" pitchFamily="34" charset="0"/>
              </a:rPr>
              <a:t>Ask yourself these questions: </a:t>
            </a:r>
          </a:p>
          <a:p>
            <a:pPr algn="l"/>
            <a:endParaRPr lang="en-US" b="1" i="0" dirty="0">
              <a:effectLst/>
              <a:latin typeface="Fira Sans" panose="020B0503050000020004" pitchFamily="34" charset="0"/>
            </a:endParaRPr>
          </a:p>
          <a:p>
            <a:r>
              <a:rPr lang="en-US" dirty="0"/>
              <a:t>Do I see myself in the Collective Movement!</a:t>
            </a:r>
          </a:p>
        </p:txBody>
      </p:sp>
      <p:sp>
        <p:nvSpPr>
          <p:cNvPr id="4" name="Slide Number Placeholder 3"/>
          <p:cNvSpPr>
            <a:spLocks noGrp="1"/>
          </p:cNvSpPr>
          <p:nvPr>
            <p:ph type="sldNum" sz="quarter" idx="5"/>
          </p:nvPr>
        </p:nvSpPr>
        <p:spPr/>
        <p:txBody>
          <a:bodyPr/>
          <a:lstStyle/>
          <a:p>
            <a:fld id="{7C61F506-CCF4-4E6F-85AB-174FAC5631C5}" type="slidenum">
              <a:rPr lang="en-US" smtClean="0"/>
              <a:t>21</a:t>
            </a:fld>
            <a:endParaRPr lang="en-US"/>
          </a:p>
        </p:txBody>
      </p:sp>
    </p:spTree>
    <p:extLst>
      <p:ext uri="{BB962C8B-B14F-4D97-AF65-F5344CB8AC3E}">
        <p14:creationId xmlns:p14="http://schemas.microsoft.com/office/powerpoint/2010/main" val="224477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Trauma-informed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(ACE’s)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narrative is not strength-based – it focuses on something is wrong with an individual and let me treat ‘them’ - observe, diagnose, and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prescribes the risk factors for those who experience a high ACEs score more likely to experience chronic diseases, mental illness, and violence.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the 1.0 RFP we wanted community-based organization to see themselves in the strategy, to understand that they did not have to have commas behind their name to be qualified to serve our scholars, family and community, that lived experience was valued giving them an ACE in the hole an advantage -a WIN! In order for community to see themselves in this body of word, we coned the phase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Power of Belief</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belief that I am more than my trauma and take ownership in my healing… I wanted to use a strength based culturally responsive approach the belief that trusted adults could positively impact a scholar’s life by supporting them to see beyond their individual trauma by developing their sense of agency, identify, belongs and discovering their greatness and brilliance.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endParaRPr lang="en-US" sz="1800" b="1" dirty="0">
              <a:effectLst/>
              <a:latin typeface="Times New Roman" panose="02020603050405020304" pitchFamily="18" charset="0"/>
              <a:ea typeface="Calibri" panose="020F0502020204030204" pitchFamily="34" charset="0"/>
            </a:endParaRPr>
          </a:p>
          <a:p>
            <a:pPr marL="0" marR="0" fontAlgn="base"/>
            <a:r>
              <a:rPr lang="en-US" sz="1800" b="1" dirty="0">
                <a:effectLst/>
                <a:latin typeface="Times New Roman" panose="02020603050405020304" pitchFamily="18" charset="0"/>
                <a:ea typeface="Calibri" panose="020F0502020204030204" pitchFamily="34" charset="0"/>
              </a:rPr>
              <a:t>The</a:t>
            </a:r>
            <a:r>
              <a:rPr lang="en-US" sz="1800" b="1" dirty="0">
                <a:effectLst/>
                <a:latin typeface="Times New Roman" panose="02020603050405020304" pitchFamily="18" charset="0"/>
                <a:ea typeface="Times New Roman" panose="02020603050405020304" pitchFamily="18" charset="0"/>
              </a:rPr>
              <a:t> Village</a:t>
            </a:r>
            <a:r>
              <a:rPr lang="en-US" sz="1800" dirty="0">
                <a:effectLst/>
                <a:latin typeface="Times New Roman" panose="02020603050405020304" pitchFamily="18" charset="0"/>
                <a:ea typeface="Times New Roman" panose="02020603050405020304" pitchFamily="18" charset="0"/>
              </a:rPr>
              <a:t> focused on the impact of racial, institutional, and systemic trauma &amp; racism. We knew to impact and dismantle systemic racism and internalize oppression we must work together. </a:t>
            </a:r>
            <a:r>
              <a:rPr lang="en-US" sz="1800" dirty="0">
                <a:effectLst/>
                <a:latin typeface="Times New Roman" panose="02020603050405020304" pitchFamily="18" charset="0"/>
                <a:ea typeface="Calibri" panose="020F0502020204030204" pitchFamily="34" charset="0"/>
              </a:rPr>
              <a:t>Early on decided that we would be a Village and learn to socialize and communicate like a Village and know the culture behind </a:t>
            </a:r>
            <a:r>
              <a:rPr lang="en-US" sz="1800" dirty="0">
                <a:effectLst/>
                <a:latin typeface="Times New Roman" panose="02020603050405020304" pitchFamily="18" charset="0"/>
                <a:ea typeface="Times New Roman" panose="02020603050405020304" pitchFamily="18" charset="0"/>
              </a:rPr>
              <a:t>It became important to tell our collective counter narrative. ​</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fontAlgn="base"/>
            <a:endParaRPr lang="en-US" sz="1800" dirty="0">
              <a:effectLst/>
              <a:latin typeface="Times New Roman" panose="02020603050405020304" pitchFamily="18" charset="0"/>
              <a:ea typeface="Calibri" panose="020F0502020204030204" pitchFamily="34" charset="0"/>
            </a:endParaRPr>
          </a:p>
          <a:p>
            <a:pPr marL="0" marR="0" fontAlgn="base"/>
            <a:r>
              <a:rPr lang="en-US" sz="1800" dirty="0">
                <a:effectLst/>
                <a:latin typeface="Times New Roman" panose="02020603050405020304" pitchFamily="18" charset="0"/>
                <a:ea typeface="Calibri" panose="020F0502020204030204" pitchFamily="34" charset="0"/>
              </a:rPr>
              <a:t>(One disclaimer) this collective approach was not in 1.0 awardees contract, so it was totally voluntarily. It was like a train, moving and everyone was on the train without knowing the destination, now the 1.0 train has stopped the next train is number 2.0 and the destination is </a:t>
            </a:r>
            <a:r>
              <a:rPr lang="en-US" sz="1800" b="1" dirty="0">
                <a:effectLst/>
                <a:latin typeface="Times New Roman" panose="02020603050405020304" pitchFamily="18" charset="0"/>
                <a:ea typeface="Calibri" panose="020F0502020204030204" pitchFamily="34" charset="0"/>
              </a:rPr>
              <a:t>Liberation and Healing</a:t>
            </a:r>
            <a:r>
              <a:rPr lang="en-US" sz="1800" dirty="0">
                <a:effectLst/>
                <a:latin typeface="Times New Roman" panose="02020603050405020304" pitchFamily="18" charset="0"/>
                <a:ea typeface="Calibri" panose="020F0502020204030204" pitchFamily="34" charset="0"/>
              </a:rPr>
              <a:t> - this time one would need to opt in to being a part of the </a:t>
            </a:r>
            <a:r>
              <a:rPr lang="en-US" sz="1800" b="1" dirty="0">
                <a:effectLst/>
                <a:latin typeface="Times New Roman" panose="02020603050405020304" pitchFamily="18" charset="0"/>
                <a:ea typeface="Calibri" panose="020F0502020204030204" pitchFamily="34" charset="0"/>
              </a:rPr>
              <a:t>collective movement</a:t>
            </a:r>
            <a:r>
              <a:rPr lang="en-US" sz="1800" dirty="0">
                <a:effectLst/>
                <a:latin typeface="Times New Roman" panose="02020603050405020304" pitchFamily="18" charset="0"/>
                <a:ea typeface="Calibri" panose="020F0502020204030204" pitchFamily="34" charset="0"/>
              </a:rPr>
              <a:t> with a clear understanding, dedication and commitment to something bigger than one’s organization to achieve evidence of collective impact on impacting scholars and communities.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AAF572-6F92-4BE8-BF7E-A9742269A008}" type="slidenum">
              <a:rPr lang="en-US" smtClean="0"/>
              <a:t>3</a:t>
            </a:fld>
            <a:endParaRPr lang="en-US"/>
          </a:p>
        </p:txBody>
      </p:sp>
    </p:spTree>
    <p:extLst>
      <p:ext uri="{BB962C8B-B14F-4D97-AF65-F5344CB8AC3E}">
        <p14:creationId xmlns:p14="http://schemas.microsoft.com/office/powerpoint/2010/main" val="17865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strategy name changed was recommended to foster align with our strategy mission and vision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Liberation and Healing from Systemic and Internalized Racism (LHSR)​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 the school and community environment)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0C31F-0D6C-44AC-9096-9BCD57C85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68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foundation has been built on these anti racist principles, that All stakeholders both internal and external should have a race analysis to understand how to do racial equity work. </a:t>
            </a:r>
            <a:endParaRPr lang="en-US" dirty="0"/>
          </a:p>
        </p:txBody>
      </p:sp>
      <p:sp>
        <p:nvSpPr>
          <p:cNvPr id="4" name="Slide Number Placeholder 3"/>
          <p:cNvSpPr>
            <a:spLocks noGrp="1"/>
          </p:cNvSpPr>
          <p:nvPr>
            <p:ph type="sldNum" sz="quarter" idx="5"/>
          </p:nvPr>
        </p:nvSpPr>
        <p:spPr/>
        <p:txBody>
          <a:bodyPr/>
          <a:lstStyle/>
          <a:p>
            <a:fld id="{7C61F506-CCF4-4E6F-85AB-174FAC5631C5}" type="slidenum">
              <a:rPr lang="en-US" smtClean="0"/>
              <a:t>5</a:t>
            </a:fld>
            <a:endParaRPr lang="en-US"/>
          </a:p>
        </p:txBody>
      </p:sp>
    </p:spTree>
    <p:extLst>
      <p:ext uri="{BB962C8B-B14F-4D97-AF65-F5344CB8AC3E}">
        <p14:creationId xmlns:p14="http://schemas.microsoft.com/office/powerpoint/2010/main" val="92585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1" i="0" dirty="0">
                <a:solidFill>
                  <a:srgbClr val="161E2A"/>
                </a:solidFill>
                <a:effectLst/>
                <a:latin typeface="Fira Sans" panose="020B0503050000020004" pitchFamily="34" charset="0"/>
              </a:rPr>
              <a:t>The Liberated Village embrace the 7 Kwanzaa Principles (aka </a:t>
            </a:r>
            <a:r>
              <a:rPr lang="en-US" sz="2800" b="1" i="0" dirty="0" err="1">
                <a:solidFill>
                  <a:srgbClr val="161E2A"/>
                </a:solidFill>
                <a:effectLst/>
                <a:latin typeface="Fira Sans" panose="020B0503050000020004" pitchFamily="34" charset="0"/>
              </a:rPr>
              <a:t>Nguza</a:t>
            </a:r>
            <a:r>
              <a:rPr lang="en-US" sz="2800" b="1" i="0" dirty="0">
                <a:solidFill>
                  <a:srgbClr val="161E2A"/>
                </a:solidFill>
                <a:effectLst/>
                <a:latin typeface="Fira Sans" panose="020B0503050000020004" pitchFamily="34" charset="0"/>
              </a:rPr>
              <a:t> Saba)</a:t>
            </a:r>
          </a:p>
          <a:p>
            <a:pPr algn="l"/>
            <a:r>
              <a:rPr lang="en-US" sz="2800" b="0" i="0" dirty="0">
                <a:solidFill>
                  <a:srgbClr val="595959"/>
                </a:solidFill>
                <a:effectLst/>
                <a:latin typeface="Open Sans" panose="020B0606030504020204" pitchFamily="34" charset="0"/>
              </a:rPr>
              <a:t>This is how we as a Village live out the principle of collective work and responsibility is exemplified by focusing on building and maintaining our communities while solving problems together. In response to systemic and racial trauma, the Liberated Village works in unity, cooperatively and creatively in faith and purpose.</a:t>
            </a:r>
          </a:p>
        </p:txBody>
      </p:sp>
      <p:sp>
        <p:nvSpPr>
          <p:cNvPr id="4" name="Slide Number Placeholder 3"/>
          <p:cNvSpPr>
            <a:spLocks noGrp="1"/>
          </p:cNvSpPr>
          <p:nvPr>
            <p:ph type="sldNum" sz="quarter" idx="5"/>
          </p:nvPr>
        </p:nvSpPr>
        <p:spPr/>
        <p:txBody>
          <a:bodyPr/>
          <a:lstStyle/>
          <a:p>
            <a:fld id="{7C61F506-CCF4-4E6F-85AB-174FAC5631C5}" type="slidenum">
              <a:rPr lang="en-US" smtClean="0"/>
              <a:t>6</a:t>
            </a:fld>
            <a:endParaRPr lang="en-US"/>
          </a:p>
        </p:txBody>
      </p:sp>
    </p:spTree>
    <p:extLst>
      <p:ext uri="{BB962C8B-B14F-4D97-AF65-F5344CB8AC3E}">
        <p14:creationId xmlns:p14="http://schemas.microsoft.com/office/powerpoint/2010/main" val="86509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Julia – que the Video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We believe that our ‘</a:t>
            </a:r>
            <a:r>
              <a:rPr lang="en-US" sz="1200" i="1" dirty="0">
                <a:solidFill>
                  <a:srgbClr val="000000"/>
                </a:solidFill>
                <a:effectLst/>
                <a:latin typeface="Times New Roman" panose="02020603050405020304" pitchFamily="18" charset="0"/>
                <a:ea typeface="Calibri" panose="020F0502020204030204" pitchFamily="34" charset="0"/>
              </a:rPr>
              <a:t>why</a:t>
            </a:r>
            <a:r>
              <a:rPr lang="en-US" sz="1200" dirty="0">
                <a:solidFill>
                  <a:srgbClr val="000000"/>
                </a:solidFill>
                <a:effectLst/>
                <a:latin typeface="Times New Roman" panose="02020603050405020304" pitchFamily="18" charset="0"/>
                <a:ea typeface="Calibri" panose="020F0502020204030204" pitchFamily="34" charset="0"/>
              </a:rPr>
              <a:t>’, guiding principles and core beliefs will guide the philosophy, ideology, for critical and creative thinking. We start with our ‘why’ using </a:t>
            </a:r>
            <a:r>
              <a:rPr lang="en-US" sz="1200" dirty="0">
                <a:solidFill>
                  <a:srgbClr val="202124"/>
                </a:solidFill>
                <a:effectLst/>
                <a:latin typeface="Times New Roman" panose="02020603050405020304" pitchFamily="18" charset="0"/>
                <a:ea typeface="Calibri" panose="020F0502020204030204" pitchFamily="34" charset="0"/>
              </a:rPr>
              <a:t>The Golden Circle concept developed by Simon Sinek who says, </a:t>
            </a:r>
            <a:r>
              <a:rPr lang="en-US" sz="1200" b="1" dirty="0">
                <a:solidFill>
                  <a:srgbClr val="202124"/>
                </a:solidFill>
                <a:effectLst/>
                <a:latin typeface="Times New Roman" panose="02020603050405020304" pitchFamily="18" charset="0"/>
                <a:ea typeface="Calibri" panose="020F0502020204030204" pitchFamily="34" charset="0"/>
              </a:rPr>
              <a:t>“people don't care about what you do, they care about why you do what you do</a:t>
            </a:r>
            <a:r>
              <a:rPr lang="en-US" sz="1200" dirty="0">
                <a:solidFill>
                  <a:srgbClr val="202124"/>
                </a:solidFill>
                <a:effectLst/>
                <a:latin typeface="Times New Roman" panose="02020603050405020304" pitchFamily="18" charset="0"/>
                <a:ea typeface="Calibri" panose="020F0502020204030204" pitchFamily="34" charset="0"/>
              </a:rPr>
              <a:t>.” According to Sinek, most people communicate by starting with the “what” they do aspect and eventually work their way back to talk about “how” and “why” they do what they do</a:t>
            </a:r>
            <a:r>
              <a:rPr lang="en-US" sz="1200" dirty="0">
                <a:solidFill>
                  <a:srgbClr val="000000"/>
                </a:solidFill>
                <a:effectLst/>
                <a:latin typeface="Times New Roman" panose="02020603050405020304" pitchFamily="18" charset="0"/>
                <a:ea typeface="Calibri" panose="020F0502020204030204" pitchFamily="34" charset="0"/>
              </a:rPr>
              <a:t>. We start with the ‘why’ then we will apply a result framework to the maintain alignment to guide the ‘what’ and ‘how’.</a:t>
            </a:r>
            <a:endParaRPr lang="en-US" sz="1200" dirty="0">
              <a:solidFill>
                <a:srgbClr val="000000"/>
              </a:solidFill>
              <a:effectLst/>
              <a:latin typeface="Calibri" panose="020F0502020204030204" pitchFamily="34" charset="0"/>
              <a:ea typeface="Calibri" panose="020F0502020204030204" pitchFamily="34" charset="0"/>
            </a:endParaRPr>
          </a:p>
          <a:p>
            <a:pPr algn="l"/>
            <a:endParaRPr lang="en-US" sz="1200" dirty="0">
              <a:latin typeface="Arial"/>
              <a:ea typeface="Arial"/>
              <a:cs typeface="Arial"/>
              <a:sym typeface="Arial"/>
            </a:endParaRPr>
          </a:p>
          <a:p>
            <a:pPr algn="l"/>
            <a:r>
              <a:rPr lang="en-US" sz="1200" dirty="0">
                <a:latin typeface="Arial"/>
                <a:ea typeface="Arial"/>
                <a:cs typeface="Arial"/>
                <a:sym typeface="Arial"/>
              </a:rPr>
              <a:t>“Great leaders are in pursuit of WHY. </a:t>
            </a:r>
            <a:endParaRPr lang="en-US" sz="900" dirty="0"/>
          </a:p>
          <a:p>
            <a:pPr algn="l"/>
            <a:r>
              <a:rPr lang="en-US" sz="1200" dirty="0">
                <a:latin typeface="Arial"/>
                <a:ea typeface="Arial"/>
                <a:cs typeface="Arial"/>
                <a:sym typeface="Arial"/>
              </a:rPr>
              <a:t>They hold themselves accountable to HOW to do it.</a:t>
            </a: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ea typeface="Arial"/>
                <a:cs typeface="Arial"/>
                <a:sym typeface="Arial"/>
              </a:rPr>
              <a:t>And WHAT they do, serves as the tangible proof of what they believe.”</a:t>
            </a:r>
            <a:r>
              <a:rPr lang="en-US" sz="1800" dirty="0">
                <a:solidFill>
                  <a:srgbClr val="000000"/>
                </a:solidFill>
                <a:effectLst/>
                <a:latin typeface="Arial" panose="020B0604020202020204" pitchFamily="34" charset="0"/>
                <a:ea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i="1" dirty="0"/>
              <a:t>If your ‘why’ don’t make you ‘cry’, then it’s not strong enough!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Arial" panose="020B0604020202020204" pitchFamily="34" charset="0"/>
              </a:rPr>
              <a:t>‘HOW’-Our Core Principles develop, focus, foster and lead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Arial" panose="020B0604020202020204" pitchFamily="34" charset="0"/>
              </a:rPr>
              <a:t>‘What’ -The Village collectively developed our Theory of Change (Action) though there were 30 organization awarded we defined the commonalities and originally came up with 9 TOC but now will move forward 5 TOC and as a village we will work together to community – centered solutions through collective efforts to create the processes and conditions for transformative systemic change, building capacity, developing scholars' cultural identity, family leadership and engagement and youth leadership! </a:t>
            </a:r>
            <a:endParaRPr lang="en-US" sz="1200" dirty="0">
              <a:latin typeface="Arial"/>
              <a:ea typeface="Arial"/>
              <a:cs typeface="Arial"/>
              <a:sym typeface="Arial"/>
            </a:endParaRPr>
          </a:p>
          <a:p>
            <a:pPr algn="l"/>
            <a:endParaRPr lang="en-US" sz="1200" dirty="0">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7C61F506-CCF4-4E6F-85AB-174FAC5631C5}" type="slidenum">
              <a:rPr lang="en-US" smtClean="0"/>
              <a:t>7</a:t>
            </a:fld>
            <a:endParaRPr lang="en-US"/>
          </a:p>
        </p:txBody>
      </p:sp>
    </p:spTree>
    <p:extLst>
      <p:ext uri="{BB962C8B-B14F-4D97-AF65-F5344CB8AC3E}">
        <p14:creationId xmlns:p14="http://schemas.microsoft.com/office/powerpoint/2010/main" val="1054830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dirty="0">
                <a:effectLst/>
                <a:latin typeface="Times New Roman" panose="02020603050405020304" pitchFamily="18" charset="0"/>
                <a:ea typeface="Calibri" panose="020F0502020204030204" pitchFamily="34" charset="0"/>
              </a:rPr>
              <a:t>Explain - mutually reinforcing strategies</a:t>
            </a:r>
          </a:p>
          <a:p>
            <a:pPr marL="0" marR="0" indent="0">
              <a:spcBef>
                <a:spcPts val="0"/>
              </a:spcBef>
              <a:spcAft>
                <a:spcPts val="0"/>
              </a:spcAft>
              <a:buNone/>
            </a:pPr>
            <a:r>
              <a:rPr lang="en-US" sz="1200" dirty="0">
                <a:effectLst/>
              </a:rPr>
              <a:t>Theory of Action</a:t>
            </a:r>
          </a:p>
          <a:p>
            <a:pPr marL="342900" marR="0" lvl="0">
              <a:spcBef>
                <a:spcPts val="0"/>
              </a:spcBef>
              <a:spcAft>
                <a:spcPts val="0"/>
              </a:spcAft>
            </a:pPr>
            <a:r>
              <a:rPr lang="en-US" sz="1200" b="1" dirty="0">
                <a:effectLst/>
              </a:rPr>
              <a:t>C</a:t>
            </a:r>
            <a:r>
              <a:rPr lang="en-US" sz="1200" dirty="0">
                <a:effectLst/>
              </a:rPr>
              <a:t>apacity Building </a:t>
            </a:r>
          </a:p>
          <a:p>
            <a:pPr marL="342900" marR="0" lvl="0">
              <a:spcBef>
                <a:spcPts val="0"/>
              </a:spcBef>
              <a:spcAft>
                <a:spcPts val="0"/>
              </a:spcAft>
            </a:pPr>
            <a:r>
              <a:rPr lang="en-US" sz="1200" b="1" dirty="0">
                <a:effectLst/>
              </a:rPr>
              <a:t>C</a:t>
            </a:r>
            <a:r>
              <a:rPr lang="en-US" sz="1200" dirty="0">
                <a:effectLst/>
              </a:rPr>
              <a:t>ultural</a:t>
            </a:r>
            <a:r>
              <a:rPr lang="en-US" sz="1200" b="1" dirty="0">
                <a:effectLst/>
              </a:rPr>
              <a:t> </a:t>
            </a:r>
            <a:r>
              <a:rPr lang="en-US" sz="1200" dirty="0">
                <a:effectLst/>
              </a:rPr>
              <a:t>Identity Development</a:t>
            </a:r>
          </a:p>
          <a:p>
            <a:pPr marL="342900" marR="0" lvl="0">
              <a:spcBef>
                <a:spcPts val="0"/>
              </a:spcBef>
              <a:spcAft>
                <a:spcPts val="0"/>
              </a:spcAft>
            </a:pPr>
            <a:r>
              <a:rPr lang="en-US" sz="1200" b="1" dirty="0">
                <a:effectLst/>
              </a:rPr>
              <a:t>F</a:t>
            </a:r>
            <a:r>
              <a:rPr lang="en-US" sz="1200" dirty="0">
                <a:effectLst/>
              </a:rPr>
              <a:t>amily Leadership and Engagement</a:t>
            </a:r>
          </a:p>
          <a:p>
            <a:pPr marL="342900" marR="0" lvl="0">
              <a:spcBef>
                <a:spcPts val="0"/>
              </a:spcBef>
              <a:spcAft>
                <a:spcPts val="0"/>
              </a:spcAft>
            </a:pPr>
            <a:r>
              <a:rPr lang="en-US" sz="1200" b="1" dirty="0">
                <a:effectLst/>
              </a:rPr>
              <a:t>S</a:t>
            </a:r>
            <a:r>
              <a:rPr lang="en-US" sz="1200" dirty="0">
                <a:effectLst/>
              </a:rPr>
              <a:t>ystems Creation and Alignment </a:t>
            </a:r>
            <a:r>
              <a:rPr lang="en-US" sz="1200" b="1" dirty="0">
                <a:effectLst/>
              </a:rPr>
              <a:t> </a:t>
            </a:r>
            <a:endParaRPr lang="en-US" sz="1200" dirty="0"/>
          </a:p>
          <a:p>
            <a:pPr marL="342900" marR="0" lvl="0">
              <a:spcBef>
                <a:spcPts val="0"/>
              </a:spcBef>
              <a:spcAft>
                <a:spcPts val="0"/>
              </a:spcAft>
            </a:pPr>
            <a:r>
              <a:rPr lang="en-US" sz="1200" b="1" dirty="0">
                <a:effectLst/>
              </a:rPr>
              <a:t>Y</a:t>
            </a:r>
            <a:r>
              <a:rPr lang="en-US" sz="1200" dirty="0">
                <a:effectLst/>
              </a:rPr>
              <a:t>outh Development and Leadership</a:t>
            </a:r>
          </a:p>
          <a:p>
            <a:endParaRPr lang="en-US" dirty="0"/>
          </a:p>
        </p:txBody>
      </p:sp>
      <p:sp>
        <p:nvSpPr>
          <p:cNvPr id="4" name="Slide Number Placeholder 3"/>
          <p:cNvSpPr>
            <a:spLocks noGrp="1"/>
          </p:cNvSpPr>
          <p:nvPr>
            <p:ph type="sldNum" sz="quarter" idx="5"/>
          </p:nvPr>
        </p:nvSpPr>
        <p:spPr/>
        <p:txBody>
          <a:bodyPr/>
          <a:lstStyle/>
          <a:p>
            <a:fld id="{7C61F506-CCF4-4E6F-85AB-174FAC5631C5}" type="slidenum">
              <a:rPr lang="en-US" smtClean="0"/>
              <a:t>8</a:t>
            </a:fld>
            <a:endParaRPr lang="en-US"/>
          </a:p>
        </p:txBody>
      </p:sp>
    </p:spTree>
    <p:extLst>
      <p:ext uri="{BB962C8B-B14F-4D97-AF65-F5344CB8AC3E}">
        <p14:creationId xmlns:p14="http://schemas.microsoft.com/office/powerpoint/2010/main" val="3373357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1F506-CCF4-4E6F-85AB-174FAC5631C5}" type="slidenum">
              <a:rPr lang="en-US" smtClean="0"/>
              <a:t>9</a:t>
            </a:fld>
            <a:endParaRPr lang="en-US"/>
          </a:p>
        </p:txBody>
      </p:sp>
    </p:spTree>
    <p:extLst>
      <p:ext uri="{BB962C8B-B14F-4D97-AF65-F5344CB8AC3E}">
        <p14:creationId xmlns:p14="http://schemas.microsoft.com/office/powerpoint/2010/main" val="234906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1F506-CCF4-4E6F-85AB-174FAC5631C5}" type="slidenum">
              <a:rPr lang="en-US" smtClean="0"/>
              <a:t>10</a:t>
            </a:fld>
            <a:endParaRPr lang="en-US"/>
          </a:p>
        </p:txBody>
      </p:sp>
    </p:spTree>
    <p:extLst>
      <p:ext uri="{BB962C8B-B14F-4D97-AF65-F5344CB8AC3E}">
        <p14:creationId xmlns:p14="http://schemas.microsoft.com/office/powerpoint/2010/main" val="306427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6E4B22-91A4-4D37-AE4C-C06A03F84C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B8A6D3B-3CDD-4C58-9477-EA864091F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C30458F-6B85-4B0C-A41F-A5B3DEB1C8B6}"/>
              </a:ext>
            </a:extLst>
          </p:cNvPr>
          <p:cNvSpPr>
            <a:spLocks noGrp="1"/>
          </p:cNvSpPr>
          <p:nvPr>
            <p:ph type="dt" sz="half" idx="10"/>
          </p:nvPr>
        </p:nvSpPr>
        <p:spPr/>
        <p:txBody>
          <a:bodyPr/>
          <a:lstStyle/>
          <a:p>
            <a:fld id="{3F7BE113-63A4-4D09-B474-967AB98C2BEF}" type="datetimeFigureOut">
              <a:rPr lang="en-US" smtClean="0"/>
              <a:t>1/21/22</a:t>
            </a:fld>
            <a:endParaRPr lang="en-US"/>
          </a:p>
        </p:txBody>
      </p:sp>
      <p:sp>
        <p:nvSpPr>
          <p:cNvPr id="5" name="Footer Placeholder 4">
            <a:extLst>
              <a:ext uri="{FF2B5EF4-FFF2-40B4-BE49-F238E27FC236}">
                <a16:creationId xmlns:a16="http://schemas.microsoft.com/office/drawing/2014/main" xmlns="" id="{BF6721CB-AD2E-4AA1-A491-FE4BAE7F8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55F67C-F9E7-4413-AF75-FA1AA56118D4}"/>
              </a:ext>
            </a:extLst>
          </p:cNvPr>
          <p:cNvSpPr>
            <a:spLocks noGrp="1"/>
          </p:cNvSpPr>
          <p:nvPr>
            <p:ph type="sldNum" sz="quarter" idx="12"/>
          </p:nvPr>
        </p:nvSpPr>
        <p:spPr/>
        <p:txBody>
          <a:bodyPr/>
          <a:lstStyle/>
          <a:p>
            <a:fld id="{3EBD9DAE-7C46-43B5-A743-C5D0898A1973}" type="slidenum">
              <a:rPr lang="en-US" smtClean="0"/>
              <a:t>‹#›</a:t>
            </a:fld>
            <a:endParaRPr lang="en-US"/>
          </a:p>
        </p:txBody>
      </p:sp>
    </p:spTree>
    <p:extLst>
      <p:ext uri="{BB962C8B-B14F-4D97-AF65-F5344CB8AC3E}">
        <p14:creationId xmlns:p14="http://schemas.microsoft.com/office/powerpoint/2010/main" val="12973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D44E5-C21E-4F57-A7FC-956B906525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6CB2E1-98F8-4B6D-BFD2-E3A0E113D5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3BD63F-C98D-4531-9FB2-FE946BE8DF8A}"/>
              </a:ext>
            </a:extLst>
          </p:cNvPr>
          <p:cNvSpPr>
            <a:spLocks noGrp="1"/>
          </p:cNvSpPr>
          <p:nvPr>
            <p:ph type="dt" sz="half" idx="10"/>
          </p:nvPr>
        </p:nvSpPr>
        <p:spPr/>
        <p:txBody>
          <a:bodyPr/>
          <a:lstStyle/>
          <a:p>
            <a:fld id="{3F7BE113-63A4-4D09-B474-967AB98C2BEF}" type="datetimeFigureOut">
              <a:rPr lang="en-US" smtClean="0"/>
              <a:t>1/21/22</a:t>
            </a:fld>
            <a:endParaRPr lang="en-US"/>
          </a:p>
        </p:txBody>
      </p:sp>
      <p:sp>
        <p:nvSpPr>
          <p:cNvPr id="5" name="Footer Placeholder 4">
            <a:extLst>
              <a:ext uri="{FF2B5EF4-FFF2-40B4-BE49-F238E27FC236}">
                <a16:creationId xmlns:a16="http://schemas.microsoft.com/office/drawing/2014/main" xmlns="" id="{55728893-ADF7-40E4-9B58-BF6378EBF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2F2C21-A8E7-4630-A20B-836E9E9FA893}"/>
              </a:ext>
            </a:extLst>
          </p:cNvPr>
          <p:cNvSpPr>
            <a:spLocks noGrp="1"/>
          </p:cNvSpPr>
          <p:nvPr>
            <p:ph type="sldNum" sz="quarter" idx="12"/>
          </p:nvPr>
        </p:nvSpPr>
        <p:spPr/>
        <p:txBody>
          <a:bodyPr/>
          <a:lstStyle/>
          <a:p>
            <a:fld id="{3EBD9DAE-7C46-43B5-A743-C5D0898A1973}" type="slidenum">
              <a:rPr lang="en-US" smtClean="0"/>
              <a:t>‹#›</a:t>
            </a:fld>
            <a:endParaRPr lang="en-US"/>
          </a:p>
        </p:txBody>
      </p:sp>
    </p:spTree>
    <p:extLst>
      <p:ext uri="{BB962C8B-B14F-4D97-AF65-F5344CB8AC3E}">
        <p14:creationId xmlns:p14="http://schemas.microsoft.com/office/powerpoint/2010/main" val="164890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911522-B527-4A98-BA74-00DF73BFF8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6C55D0-6537-4332-94B1-B28E679D20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897108-E20C-40B1-B7F7-EAE6F240E935}"/>
              </a:ext>
            </a:extLst>
          </p:cNvPr>
          <p:cNvSpPr>
            <a:spLocks noGrp="1"/>
          </p:cNvSpPr>
          <p:nvPr>
            <p:ph type="dt" sz="half" idx="10"/>
          </p:nvPr>
        </p:nvSpPr>
        <p:spPr/>
        <p:txBody>
          <a:bodyPr/>
          <a:lstStyle/>
          <a:p>
            <a:fld id="{3F7BE113-63A4-4D09-B474-967AB98C2BEF}" type="datetimeFigureOut">
              <a:rPr lang="en-US" smtClean="0"/>
              <a:t>1/21/22</a:t>
            </a:fld>
            <a:endParaRPr lang="en-US"/>
          </a:p>
        </p:txBody>
      </p:sp>
      <p:sp>
        <p:nvSpPr>
          <p:cNvPr id="5" name="Footer Placeholder 4">
            <a:extLst>
              <a:ext uri="{FF2B5EF4-FFF2-40B4-BE49-F238E27FC236}">
                <a16:creationId xmlns:a16="http://schemas.microsoft.com/office/drawing/2014/main" xmlns="" id="{4FF6062F-24BE-46A6-AE2E-4DE5B9BF1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4D9704-AAF1-4DD2-9B97-0258E556235F}"/>
              </a:ext>
            </a:extLst>
          </p:cNvPr>
          <p:cNvSpPr>
            <a:spLocks noGrp="1"/>
          </p:cNvSpPr>
          <p:nvPr>
            <p:ph type="sldNum" sz="quarter" idx="12"/>
          </p:nvPr>
        </p:nvSpPr>
        <p:spPr/>
        <p:txBody>
          <a:bodyPr/>
          <a:lstStyle/>
          <a:p>
            <a:fld id="{3EBD9DAE-7C46-43B5-A743-C5D0898A1973}" type="slidenum">
              <a:rPr lang="en-US" smtClean="0"/>
              <a:t>‹#›</a:t>
            </a:fld>
            <a:endParaRPr lang="en-US"/>
          </a:p>
        </p:txBody>
      </p:sp>
    </p:spTree>
    <p:extLst>
      <p:ext uri="{BB962C8B-B14F-4D97-AF65-F5344CB8AC3E}">
        <p14:creationId xmlns:p14="http://schemas.microsoft.com/office/powerpoint/2010/main" val="366048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1/21/22</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1530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1/21/22</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1936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1/21/22</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173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856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8553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6368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417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1/21/22</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9656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BE2D2-9257-4853-8D20-B7F777456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24A962-9F9B-492C-891E-481F7AE1F2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F11ABD-0EA7-4F64-A709-378C18446345}"/>
              </a:ext>
            </a:extLst>
          </p:cNvPr>
          <p:cNvSpPr>
            <a:spLocks noGrp="1"/>
          </p:cNvSpPr>
          <p:nvPr>
            <p:ph type="dt" sz="half" idx="10"/>
          </p:nvPr>
        </p:nvSpPr>
        <p:spPr/>
        <p:txBody>
          <a:bodyPr/>
          <a:lstStyle/>
          <a:p>
            <a:fld id="{3F7BE113-63A4-4D09-B474-967AB98C2BEF}" type="datetimeFigureOut">
              <a:rPr lang="en-US" smtClean="0"/>
              <a:t>1/21/22</a:t>
            </a:fld>
            <a:endParaRPr lang="en-US"/>
          </a:p>
        </p:txBody>
      </p:sp>
      <p:sp>
        <p:nvSpPr>
          <p:cNvPr id="5" name="Footer Placeholder 4">
            <a:extLst>
              <a:ext uri="{FF2B5EF4-FFF2-40B4-BE49-F238E27FC236}">
                <a16:creationId xmlns:a16="http://schemas.microsoft.com/office/drawing/2014/main" xmlns="" id="{394741CE-09DF-48E0-BB01-91A7059C8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9415C6-C877-497B-9673-92C1731A7402}"/>
              </a:ext>
            </a:extLst>
          </p:cNvPr>
          <p:cNvSpPr>
            <a:spLocks noGrp="1"/>
          </p:cNvSpPr>
          <p:nvPr>
            <p:ph type="sldNum" sz="quarter" idx="12"/>
          </p:nvPr>
        </p:nvSpPr>
        <p:spPr/>
        <p:txBody>
          <a:bodyPr/>
          <a:lstStyle/>
          <a:p>
            <a:fld id="{3EBD9DAE-7C46-43B5-A743-C5D0898A1973}" type="slidenum">
              <a:rPr lang="en-US" smtClean="0"/>
              <a:t>‹#›</a:t>
            </a:fld>
            <a:endParaRPr lang="en-US"/>
          </a:p>
        </p:txBody>
      </p:sp>
    </p:spTree>
    <p:extLst>
      <p:ext uri="{BB962C8B-B14F-4D97-AF65-F5344CB8AC3E}">
        <p14:creationId xmlns:p14="http://schemas.microsoft.com/office/powerpoint/2010/main" val="3838403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9167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552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1/21/22</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38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8C4F8-6964-4549-B3F9-8F2A5ECF11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708E06C-F369-4634-98E7-67CFD821BA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46122B3-B1FA-4764-8785-D929011281CA}"/>
              </a:ext>
            </a:extLst>
          </p:cNvPr>
          <p:cNvSpPr>
            <a:spLocks noGrp="1"/>
          </p:cNvSpPr>
          <p:nvPr>
            <p:ph type="dt" sz="half" idx="10"/>
          </p:nvPr>
        </p:nvSpPr>
        <p:spPr/>
        <p:txBody>
          <a:bodyPr/>
          <a:lstStyle/>
          <a:p>
            <a:fld id="{3F7BE113-63A4-4D09-B474-967AB98C2BEF}" type="datetimeFigureOut">
              <a:rPr lang="en-US" smtClean="0"/>
              <a:t>1/21/22</a:t>
            </a:fld>
            <a:endParaRPr lang="en-US"/>
          </a:p>
        </p:txBody>
      </p:sp>
      <p:sp>
        <p:nvSpPr>
          <p:cNvPr id="5" name="Footer Placeholder 4">
            <a:extLst>
              <a:ext uri="{FF2B5EF4-FFF2-40B4-BE49-F238E27FC236}">
                <a16:creationId xmlns:a16="http://schemas.microsoft.com/office/drawing/2014/main" xmlns="" id="{9B352B1A-CE5A-40B2-A24C-ABF666841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20CE01-75E6-4438-81A8-D919C6B83706}"/>
              </a:ext>
            </a:extLst>
          </p:cNvPr>
          <p:cNvSpPr>
            <a:spLocks noGrp="1"/>
          </p:cNvSpPr>
          <p:nvPr>
            <p:ph type="sldNum" sz="quarter" idx="12"/>
          </p:nvPr>
        </p:nvSpPr>
        <p:spPr/>
        <p:txBody>
          <a:bodyPr/>
          <a:lstStyle/>
          <a:p>
            <a:fld id="{3EBD9DAE-7C46-43B5-A743-C5D0898A1973}" type="slidenum">
              <a:rPr lang="en-US" smtClean="0"/>
              <a:t>‹#›</a:t>
            </a:fld>
            <a:endParaRPr lang="en-US"/>
          </a:p>
        </p:txBody>
      </p:sp>
    </p:spTree>
    <p:extLst>
      <p:ext uri="{BB962C8B-B14F-4D97-AF65-F5344CB8AC3E}">
        <p14:creationId xmlns:p14="http://schemas.microsoft.com/office/powerpoint/2010/main" val="351466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6B7796-D97B-4B28-BD89-4D3CB2C9BE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DFBCAE8-1922-4388-95D0-4767A9597C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94F3B62-4D5B-48C2-94AD-7B4066499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F611BDA-59BE-472E-9669-3AAA3B619050}"/>
              </a:ext>
            </a:extLst>
          </p:cNvPr>
          <p:cNvSpPr>
            <a:spLocks noGrp="1"/>
          </p:cNvSpPr>
          <p:nvPr>
            <p:ph type="dt" sz="half" idx="10"/>
          </p:nvPr>
        </p:nvSpPr>
        <p:spPr/>
        <p:txBody>
          <a:bodyPr/>
          <a:lstStyle/>
          <a:p>
            <a:fld id="{3F7BE113-63A4-4D09-B474-967AB98C2BEF}" type="datetimeFigureOut">
              <a:rPr lang="en-US" smtClean="0"/>
              <a:t>1/21/22</a:t>
            </a:fld>
            <a:endParaRPr lang="en-US"/>
          </a:p>
        </p:txBody>
      </p:sp>
      <p:sp>
        <p:nvSpPr>
          <p:cNvPr id="6" name="Footer Placeholder 5">
            <a:extLst>
              <a:ext uri="{FF2B5EF4-FFF2-40B4-BE49-F238E27FC236}">
                <a16:creationId xmlns:a16="http://schemas.microsoft.com/office/drawing/2014/main" xmlns="" id="{3A53044E-9064-4F10-9001-3C7C70D80A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E88D1B-2FB9-4847-BA2B-F888294CB6BF}"/>
              </a:ext>
            </a:extLst>
          </p:cNvPr>
          <p:cNvSpPr>
            <a:spLocks noGrp="1"/>
          </p:cNvSpPr>
          <p:nvPr>
            <p:ph type="sldNum" sz="quarter" idx="12"/>
          </p:nvPr>
        </p:nvSpPr>
        <p:spPr/>
        <p:txBody>
          <a:bodyPr/>
          <a:lstStyle/>
          <a:p>
            <a:fld id="{3EBD9DAE-7C46-43B5-A743-C5D0898A1973}" type="slidenum">
              <a:rPr lang="en-US" smtClean="0"/>
              <a:t>‹#›</a:t>
            </a:fld>
            <a:endParaRPr lang="en-US"/>
          </a:p>
        </p:txBody>
      </p:sp>
    </p:spTree>
    <p:extLst>
      <p:ext uri="{BB962C8B-B14F-4D97-AF65-F5344CB8AC3E}">
        <p14:creationId xmlns:p14="http://schemas.microsoft.com/office/powerpoint/2010/main" val="417691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19750-9940-483C-B073-3417E2987E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12FD2BB-3607-41A1-AF18-0FB57B94E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2115E99-0BF7-4BD8-A985-D3C0D927E5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713DDF8-5A59-4403-A02E-19BCCDDFB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EFE3C79-E966-408E-B222-E68E304601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E7AF4D0-D500-41E7-9A73-F6B3525E6901}"/>
              </a:ext>
            </a:extLst>
          </p:cNvPr>
          <p:cNvSpPr>
            <a:spLocks noGrp="1"/>
          </p:cNvSpPr>
          <p:nvPr>
            <p:ph type="dt" sz="half" idx="10"/>
          </p:nvPr>
        </p:nvSpPr>
        <p:spPr/>
        <p:txBody>
          <a:bodyPr/>
          <a:lstStyle/>
          <a:p>
            <a:fld id="{3F7BE113-63A4-4D09-B474-967AB98C2BEF}" type="datetimeFigureOut">
              <a:rPr lang="en-US" smtClean="0"/>
              <a:t>1/21/22</a:t>
            </a:fld>
            <a:endParaRPr lang="en-US"/>
          </a:p>
        </p:txBody>
      </p:sp>
      <p:sp>
        <p:nvSpPr>
          <p:cNvPr id="8" name="Footer Placeholder 7">
            <a:extLst>
              <a:ext uri="{FF2B5EF4-FFF2-40B4-BE49-F238E27FC236}">
                <a16:creationId xmlns:a16="http://schemas.microsoft.com/office/drawing/2014/main" xmlns="" id="{0C343DF1-50B7-4F3D-9554-664059FCC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5589590-C117-4FE4-A5F6-E08CEC4077BA}"/>
              </a:ext>
            </a:extLst>
          </p:cNvPr>
          <p:cNvSpPr>
            <a:spLocks noGrp="1"/>
          </p:cNvSpPr>
          <p:nvPr>
            <p:ph type="sldNum" sz="quarter" idx="12"/>
          </p:nvPr>
        </p:nvSpPr>
        <p:spPr/>
        <p:txBody>
          <a:bodyPr/>
          <a:lstStyle/>
          <a:p>
            <a:fld id="{3EBD9DAE-7C46-43B5-A743-C5D0898A1973}" type="slidenum">
              <a:rPr lang="en-US" smtClean="0"/>
              <a:t>‹#›</a:t>
            </a:fld>
            <a:endParaRPr lang="en-US"/>
          </a:p>
        </p:txBody>
      </p:sp>
    </p:spTree>
    <p:extLst>
      <p:ext uri="{BB962C8B-B14F-4D97-AF65-F5344CB8AC3E}">
        <p14:creationId xmlns:p14="http://schemas.microsoft.com/office/powerpoint/2010/main" val="171490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FD27F-84FC-4EFB-860D-687B2A924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936CEE1-FFA6-4307-8323-46AC5C1A0ABA}"/>
              </a:ext>
            </a:extLst>
          </p:cNvPr>
          <p:cNvSpPr>
            <a:spLocks noGrp="1"/>
          </p:cNvSpPr>
          <p:nvPr>
            <p:ph type="dt" sz="half" idx="10"/>
          </p:nvPr>
        </p:nvSpPr>
        <p:spPr/>
        <p:txBody>
          <a:bodyPr/>
          <a:lstStyle/>
          <a:p>
            <a:fld id="{3F7BE113-63A4-4D09-B474-967AB98C2BEF}" type="datetimeFigureOut">
              <a:rPr lang="en-US" smtClean="0"/>
              <a:t>1/21/22</a:t>
            </a:fld>
            <a:endParaRPr lang="en-US"/>
          </a:p>
        </p:txBody>
      </p:sp>
      <p:sp>
        <p:nvSpPr>
          <p:cNvPr id="4" name="Footer Placeholder 3">
            <a:extLst>
              <a:ext uri="{FF2B5EF4-FFF2-40B4-BE49-F238E27FC236}">
                <a16:creationId xmlns:a16="http://schemas.microsoft.com/office/drawing/2014/main" xmlns="" id="{2DA8A7EB-29BC-4ECC-9950-590486059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1A2DD1-C87C-406E-BC3E-0410AE539D5C}"/>
              </a:ext>
            </a:extLst>
          </p:cNvPr>
          <p:cNvSpPr>
            <a:spLocks noGrp="1"/>
          </p:cNvSpPr>
          <p:nvPr>
            <p:ph type="sldNum" sz="quarter" idx="12"/>
          </p:nvPr>
        </p:nvSpPr>
        <p:spPr/>
        <p:txBody>
          <a:bodyPr/>
          <a:lstStyle/>
          <a:p>
            <a:fld id="{3EBD9DAE-7C46-43B5-A743-C5D0898A1973}" type="slidenum">
              <a:rPr lang="en-US" smtClean="0"/>
              <a:t>‹#›</a:t>
            </a:fld>
            <a:endParaRPr lang="en-US"/>
          </a:p>
        </p:txBody>
      </p:sp>
    </p:spTree>
    <p:extLst>
      <p:ext uri="{BB962C8B-B14F-4D97-AF65-F5344CB8AC3E}">
        <p14:creationId xmlns:p14="http://schemas.microsoft.com/office/powerpoint/2010/main" val="85095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1280A95-AC62-4BBD-875D-6DFDE8765E68}"/>
              </a:ext>
            </a:extLst>
          </p:cNvPr>
          <p:cNvSpPr>
            <a:spLocks noGrp="1"/>
          </p:cNvSpPr>
          <p:nvPr>
            <p:ph type="dt" sz="half" idx="10"/>
          </p:nvPr>
        </p:nvSpPr>
        <p:spPr/>
        <p:txBody>
          <a:bodyPr/>
          <a:lstStyle/>
          <a:p>
            <a:fld id="{3F7BE113-63A4-4D09-B474-967AB98C2BEF}" type="datetimeFigureOut">
              <a:rPr lang="en-US" smtClean="0"/>
              <a:t>1/21/22</a:t>
            </a:fld>
            <a:endParaRPr lang="en-US"/>
          </a:p>
        </p:txBody>
      </p:sp>
      <p:sp>
        <p:nvSpPr>
          <p:cNvPr id="3" name="Footer Placeholder 2">
            <a:extLst>
              <a:ext uri="{FF2B5EF4-FFF2-40B4-BE49-F238E27FC236}">
                <a16:creationId xmlns:a16="http://schemas.microsoft.com/office/drawing/2014/main" xmlns="" id="{9FDF8DD2-C3A5-4E1C-9CD3-9128F36576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AFA69B2-37AA-4B6C-9F0D-146592497B3C}"/>
              </a:ext>
            </a:extLst>
          </p:cNvPr>
          <p:cNvSpPr>
            <a:spLocks noGrp="1"/>
          </p:cNvSpPr>
          <p:nvPr>
            <p:ph type="sldNum" sz="quarter" idx="12"/>
          </p:nvPr>
        </p:nvSpPr>
        <p:spPr/>
        <p:txBody>
          <a:bodyPr/>
          <a:lstStyle/>
          <a:p>
            <a:fld id="{3EBD9DAE-7C46-43B5-A743-C5D0898A1973}" type="slidenum">
              <a:rPr lang="en-US" smtClean="0"/>
              <a:t>‹#›</a:t>
            </a:fld>
            <a:endParaRPr lang="en-US"/>
          </a:p>
        </p:txBody>
      </p:sp>
    </p:spTree>
    <p:extLst>
      <p:ext uri="{BB962C8B-B14F-4D97-AF65-F5344CB8AC3E}">
        <p14:creationId xmlns:p14="http://schemas.microsoft.com/office/powerpoint/2010/main" val="140682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0B906-C945-4928-B2B1-02C2B5190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2E8F533-2EEF-4575-B942-0974A749B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922169-7D6A-4492-BEE9-FE71C5459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2CE42D2-BBC9-44BC-8055-5062FED1DDB7}"/>
              </a:ext>
            </a:extLst>
          </p:cNvPr>
          <p:cNvSpPr>
            <a:spLocks noGrp="1"/>
          </p:cNvSpPr>
          <p:nvPr>
            <p:ph type="dt" sz="half" idx="10"/>
          </p:nvPr>
        </p:nvSpPr>
        <p:spPr/>
        <p:txBody>
          <a:bodyPr/>
          <a:lstStyle/>
          <a:p>
            <a:fld id="{3F7BE113-63A4-4D09-B474-967AB98C2BEF}" type="datetimeFigureOut">
              <a:rPr lang="en-US" smtClean="0"/>
              <a:t>1/21/22</a:t>
            </a:fld>
            <a:endParaRPr lang="en-US"/>
          </a:p>
        </p:txBody>
      </p:sp>
      <p:sp>
        <p:nvSpPr>
          <p:cNvPr id="6" name="Footer Placeholder 5">
            <a:extLst>
              <a:ext uri="{FF2B5EF4-FFF2-40B4-BE49-F238E27FC236}">
                <a16:creationId xmlns:a16="http://schemas.microsoft.com/office/drawing/2014/main" xmlns="" id="{242A8560-AC9C-4966-AE32-BF69E1D35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EBF0E8-944A-41BA-A759-4597B21B529B}"/>
              </a:ext>
            </a:extLst>
          </p:cNvPr>
          <p:cNvSpPr>
            <a:spLocks noGrp="1"/>
          </p:cNvSpPr>
          <p:nvPr>
            <p:ph type="sldNum" sz="quarter" idx="12"/>
          </p:nvPr>
        </p:nvSpPr>
        <p:spPr/>
        <p:txBody>
          <a:bodyPr/>
          <a:lstStyle/>
          <a:p>
            <a:fld id="{3EBD9DAE-7C46-43B5-A743-C5D0898A1973}" type="slidenum">
              <a:rPr lang="en-US" smtClean="0"/>
              <a:t>‹#›</a:t>
            </a:fld>
            <a:endParaRPr lang="en-US"/>
          </a:p>
        </p:txBody>
      </p:sp>
    </p:spTree>
    <p:extLst>
      <p:ext uri="{BB962C8B-B14F-4D97-AF65-F5344CB8AC3E}">
        <p14:creationId xmlns:p14="http://schemas.microsoft.com/office/powerpoint/2010/main" val="99422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A852BA-1AB5-4C4C-9E4A-17E926423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3C597A8-9EE0-4062-99EA-1F656A62A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3B642DF-4541-4551-A4F8-6EA535E64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9E808C-8539-4428-8FC4-800E3BC6EF15}"/>
              </a:ext>
            </a:extLst>
          </p:cNvPr>
          <p:cNvSpPr>
            <a:spLocks noGrp="1"/>
          </p:cNvSpPr>
          <p:nvPr>
            <p:ph type="dt" sz="half" idx="10"/>
          </p:nvPr>
        </p:nvSpPr>
        <p:spPr/>
        <p:txBody>
          <a:bodyPr/>
          <a:lstStyle/>
          <a:p>
            <a:fld id="{3F7BE113-63A4-4D09-B474-967AB98C2BEF}" type="datetimeFigureOut">
              <a:rPr lang="en-US" smtClean="0"/>
              <a:t>1/21/22</a:t>
            </a:fld>
            <a:endParaRPr lang="en-US"/>
          </a:p>
        </p:txBody>
      </p:sp>
      <p:sp>
        <p:nvSpPr>
          <p:cNvPr id="6" name="Footer Placeholder 5">
            <a:extLst>
              <a:ext uri="{FF2B5EF4-FFF2-40B4-BE49-F238E27FC236}">
                <a16:creationId xmlns:a16="http://schemas.microsoft.com/office/drawing/2014/main" xmlns="" id="{D4F896C9-13C9-433B-AB31-5960B9F58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77206CA-27A5-4D26-8BE6-EB1CAE306B45}"/>
              </a:ext>
            </a:extLst>
          </p:cNvPr>
          <p:cNvSpPr>
            <a:spLocks noGrp="1"/>
          </p:cNvSpPr>
          <p:nvPr>
            <p:ph type="sldNum" sz="quarter" idx="12"/>
          </p:nvPr>
        </p:nvSpPr>
        <p:spPr/>
        <p:txBody>
          <a:bodyPr/>
          <a:lstStyle/>
          <a:p>
            <a:fld id="{3EBD9DAE-7C46-43B5-A743-C5D0898A1973}" type="slidenum">
              <a:rPr lang="en-US" smtClean="0"/>
              <a:t>‹#›</a:t>
            </a:fld>
            <a:endParaRPr lang="en-US"/>
          </a:p>
        </p:txBody>
      </p:sp>
    </p:spTree>
    <p:extLst>
      <p:ext uri="{BB962C8B-B14F-4D97-AF65-F5344CB8AC3E}">
        <p14:creationId xmlns:p14="http://schemas.microsoft.com/office/powerpoint/2010/main" val="34285671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50B3CFF-47C5-4235-AF5F-F5599CEBD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854E136-3E66-41FB-8646-2FF82A0CA1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736E18-031E-4A04-9444-4A244FB0EF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BE113-63A4-4D09-B474-967AB98C2BEF}" type="datetimeFigureOut">
              <a:rPr lang="en-US" smtClean="0"/>
              <a:t>1/21/22</a:t>
            </a:fld>
            <a:endParaRPr lang="en-US"/>
          </a:p>
        </p:txBody>
      </p:sp>
      <p:sp>
        <p:nvSpPr>
          <p:cNvPr id="5" name="Footer Placeholder 4">
            <a:extLst>
              <a:ext uri="{FF2B5EF4-FFF2-40B4-BE49-F238E27FC236}">
                <a16:creationId xmlns:a16="http://schemas.microsoft.com/office/drawing/2014/main" xmlns="" id="{89832EE1-C4C3-4221-9BBD-6203C70C1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116BCE4-BDC4-45E5-A646-C19BE97013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D9DAE-7C46-43B5-A743-C5D0898A1973}" type="slidenum">
              <a:rPr lang="en-US" smtClean="0"/>
              <a:t>‹#›</a:t>
            </a:fld>
            <a:endParaRPr lang="en-US"/>
          </a:p>
        </p:txBody>
      </p:sp>
    </p:spTree>
    <p:extLst>
      <p:ext uri="{BB962C8B-B14F-4D97-AF65-F5344CB8AC3E}">
        <p14:creationId xmlns:p14="http://schemas.microsoft.com/office/powerpoint/2010/main" val="393345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1/21/22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17344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sv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JPG"/><Relationship Id="rId1" Type="http://schemas.openxmlformats.org/officeDocument/2006/relationships/themeOverride" Target="../theme/themeOverride1.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22">
            <a:extLst>
              <a:ext uri="{FF2B5EF4-FFF2-40B4-BE49-F238E27FC236}">
                <a16:creationId xmlns:a16="http://schemas.microsoft.com/office/drawing/2014/main" xmlns=""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24">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26">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B0CE407-CDDE-4FB0-B216-5DE7FA64B19E}"/>
              </a:ext>
            </a:extLst>
          </p:cNvPr>
          <p:cNvSpPr>
            <a:spLocks noGrp="1"/>
          </p:cNvSpPr>
          <p:nvPr>
            <p:ph type="ctrTitle"/>
          </p:nvPr>
        </p:nvSpPr>
        <p:spPr>
          <a:xfrm>
            <a:off x="1524000" y="1293338"/>
            <a:ext cx="9144000" cy="3274592"/>
          </a:xfrm>
        </p:spPr>
        <p:txBody>
          <a:bodyPr anchor="ctr">
            <a:normAutofit fontScale="90000"/>
          </a:bodyPr>
          <a:lstStyle/>
          <a:p>
            <a:r>
              <a:rPr lang="en-US" sz="4500" dirty="0"/>
              <a:t/>
            </a:r>
            <a:br>
              <a:rPr lang="en-US" sz="4500" dirty="0"/>
            </a:br>
            <a:r>
              <a:rPr lang="en-US" sz="4800" dirty="0">
                <a:effectLst/>
                <a:latin typeface="Times New Roman" panose="02020603050405020304" pitchFamily="18" charset="0"/>
                <a:ea typeface="Calibri" panose="020F0502020204030204" pitchFamily="34" charset="0"/>
              </a:rPr>
              <a:t>King County Best Starts for Kids 5-24 </a:t>
            </a:r>
            <a:br>
              <a:rPr lang="en-US" sz="4800" dirty="0">
                <a:effectLst/>
                <a:latin typeface="Times New Roman" panose="02020603050405020304" pitchFamily="18" charset="0"/>
                <a:ea typeface="Calibri" panose="020F0502020204030204" pitchFamily="34" charset="0"/>
              </a:rPr>
            </a:br>
            <a:r>
              <a:rPr lang="en-US" sz="4800" dirty="0">
                <a:effectLst/>
                <a:latin typeface="Times New Roman" panose="02020603050405020304" pitchFamily="18" charset="0"/>
                <a:ea typeface="Calibri" panose="020F0502020204030204" pitchFamily="34" charset="0"/>
              </a:rPr>
              <a:t/>
            </a:r>
            <a:br>
              <a:rPr lang="en-US" sz="4800" dirty="0">
                <a:effectLst/>
                <a:latin typeface="Times New Roman" panose="02020603050405020304" pitchFamily="18" charset="0"/>
                <a:ea typeface="Calibri" panose="020F0502020204030204" pitchFamily="34" charset="0"/>
              </a:rPr>
            </a:br>
            <a:r>
              <a:rPr lang="en-US" sz="4800" dirty="0">
                <a:effectLst/>
                <a:latin typeface="Times New Roman" panose="02020603050405020304" pitchFamily="18" charset="0"/>
                <a:ea typeface="Calibri" panose="020F0502020204030204" pitchFamily="34" charset="0"/>
              </a:rPr>
              <a:t>Liberation and Healing from Systemic &amp; Internalized Racism (LHSIR) </a:t>
            </a:r>
            <a:br>
              <a:rPr lang="en-US" sz="4800" dirty="0">
                <a:effectLst/>
                <a:latin typeface="Times New Roman" panose="02020603050405020304" pitchFamily="18" charset="0"/>
                <a:ea typeface="Calibri" panose="020F0502020204030204" pitchFamily="34" charset="0"/>
              </a:rPr>
            </a:br>
            <a:r>
              <a:rPr lang="en-US" sz="1800" dirty="0">
                <a:effectLst/>
                <a:latin typeface="Times New Roman" panose="02020603050405020304" pitchFamily="18" charset="0"/>
                <a:ea typeface="Calibri" panose="020F0502020204030204" pitchFamily="34" charset="0"/>
              </a:rPr>
              <a:t>formally known as </a:t>
            </a:r>
            <a:r>
              <a:rPr lang="en-US" sz="1800" i="1" dirty="0">
                <a:effectLst/>
                <a:latin typeface="Times New Roman" panose="02020603050405020304" pitchFamily="18" charset="0"/>
                <a:ea typeface="Calibri" panose="020F0502020204030204" pitchFamily="34" charset="0"/>
              </a:rPr>
              <a:t>(Trauma-Informed &amp; Restorative Practices)</a:t>
            </a:r>
            <a:r>
              <a:rPr lang="en-US" sz="1800" dirty="0">
                <a:effectLst/>
                <a:latin typeface="Times New Roman" panose="02020603050405020304" pitchFamily="18" charset="0"/>
                <a:ea typeface="Calibri" panose="020F0502020204030204" pitchFamily="34" charset="0"/>
              </a:rPr>
              <a:t/>
            </a:r>
            <a:br>
              <a:rPr lang="en-US" sz="1800" dirty="0">
                <a:effectLst/>
                <a:latin typeface="Times New Roman" panose="02020603050405020304" pitchFamily="18" charset="0"/>
                <a:ea typeface="Calibri" panose="020F0502020204030204" pitchFamily="34" charset="0"/>
              </a:rPr>
            </a:br>
            <a:endParaRPr lang="en-US" sz="1800" dirty="0"/>
          </a:p>
        </p:txBody>
      </p:sp>
      <p:sp>
        <p:nvSpPr>
          <p:cNvPr id="3" name="Subtitle 2">
            <a:extLst>
              <a:ext uri="{FF2B5EF4-FFF2-40B4-BE49-F238E27FC236}">
                <a16:creationId xmlns:a16="http://schemas.microsoft.com/office/drawing/2014/main" xmlns="" id="{FDCC200B-32AF-435B-A27D-9B4D8115985C}"/>
              </a:ext>
            </a:extLst>
          </p:cNvPr>
          <p:cNvSpPr>
            <a:spLocks noGrp="1"/>
          </p:cNvSpPr>
          <p:nvPr>
            <p:ph type="subTitle" idx="1"/>
          </p:nvPr>
        </p:nvSpPr>
        <p:spPr>
          <a:xfrm>
            <a:off x="1524000" y="5514052"/>
            <a:ext cx="9144000" cy="651910"/>
          </a:xfrm>
        </p:spPr>
        <p:txBody>
          <a:bodyPr anchor="ctr">
            <a:normAutofit/>
          </a:bodyPr>
          <a:lstStyle/>
          <a:p>
            <a:r>
              <a:rPr lang="en-US" dirty="0"/>
              <a:t>January 12, 2022</a:t>
            </a:r>
          </a:p>
        </p:txBody>
      </p:sp>
      <p:cxnSp>
        <p:nvCxnSpPr>
          <p:cNvPr id="104" name="Straight Connector 28">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164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A group of people running on a path&#10;&#10;Description automatically generated with low confidence">
            <a:extLst>
              <a:ext uri="{FF2B5EF4-FFF2-40B4-BE49-F238E27FC236}">
                <a16:creationId xmlns:a16="http://schemas.microsoft.com/office/drawing/2014/main" xmlns="" id="{C06DA386-3883-4C82-B923-6B4A7F15FC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91" b="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9265FEB-3AF0-4832-8DB1-65FAA414D908}"/>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4000" b="1" cap="all"/>
              <a:t>2.0 RFP Criteria </a:t>
            </a:r>
            <a:r>
              <a:rPr lang="en-US" sz="4000"/>
              <a:t/>
            </a:r>
            <a:br>
              <a:rPr lang="en-US" sz="4000"/>
            </a:br>
            <a:endParaRPr lang="en-US" sz="4000"/>
          </a:p>
        </p:txBody>
      </p:sp>
      <p:sp>
        <p:nvSpPr>
          <p:cNvPr id="3" name="Content Placeholder 2">
            <a:extLst>
              <a:ext uri="{FF2B5EF4-FFF2-40B4-BE49-F238E27FC236}">
                <a16:creationId xmlns:a16="http://schemas.microsoft.com/office/drawing/2014/main" xmlns="" id="{81F92EC5-7149-480D-9425-E5D415366EFF}"/>
              </a:ext>
            </a:extLst>
          </p:cNvPr>
          <p:cNvSpPr>
            <a:spLocks noGrp="1"/>
          </p:cNvSpPr>
          <p:nvPr>
            <p:ph idx="1"/>
          </p:nvPr>
        </p:nvSpPr>
        <p:spPr>
          <a:xfrm>
            <a:off x="594109" y="2121763"/>
            <a:ext cx="6620505" cy="3773010"/>
          </a:xfrm>
        </p:spPr>
        <p:txBody>
          <a:bodyPr vert="horz" lIns="91440" tIns="45720" rIns="91440" bIns="45720" rtlCol="0">
            <a:normAutofit/>
          </a:bodyPr>
          <a:lstStyle/>
          <a:p>
            <a:pPr marL="0" marR="0">
              <a:spcBef>
                <a:spcPts val="0"/>
              </a:spcBef>
              <a:spcAft>
                <a:spcPts val="800"/>
              </a:spcAft>
            </a:pPr>
            <a:r>
              <a:rPr lang="en-US" sz="1300" i="1" dirty="0"/>
              <a:t>A</a:t>
            </a:r>
            <a:r>
              <a:rPr lang="en-US" sz="1300" i="1" dirty="0">
                <a:effectLst/>
              </a:rPr>
              <a:t>pplicant will…. </a:t>
            </a:r>
            <a:endParaRPr lang="en-US" sz="1300" dirty="0">
              <a:effectLst/>
            </a:endParaRPr>
          </a:p>
          <a:p>
            <a:pPr marL="342900">
              <a:spcBef>
                <a:spcPts val="0"/>
              </a:spcBef>
            </a:pPr>
            <a:r>
              <a:rPr lang="en-US" sz="1300" dirty="0"/>
              <a:t>demonstrate the understand of their individual ‘why’, organizational ‘why’ and how it aligns with the Liberated Village Collective Why </a:t>
            </a:r>
          </a:p>
          <a:p>
            <a:pPr marL="342900" marR="0" lvl="0">
              <a:spcBef>
                <a:spcPts val="0"/>
              </a:spcBef>
              <a:spcAft>
                <a:spcPts val="0"/>
              </a:spcAft>
            </a:pPr>
            <a:r>
              <a:rPr lang="en-US" sz="1300" dirty="0">
                <a:effectLst/>
              </a:rPr>
              <a:t>belief that scholars </a:t>
            </a:r>
            <a:r>
              <a:rPr lang="en-US" sz="1300" dirty="0"/>
              <a:t>who </a:t>
            </a:r>
            <a:r>
              <a:rPr lang="en-US" sz="1300" dirty="0">
                <a:effectLst/>
              </a:rPr>
              <a:t>are more likely to be marginalized can thrive when educators and service providers believe in scholars’ ability to excel and succeed</a:t>
            </a:r>
          </a:p>
          <a:p>
            <a:pPr marL="342900" marR="0" lvl="0">
              <a:spcBef>
                <a:spcPts val="0"/>
              </a:spcBef>
              <a:spcAft>
                <a:spcPts val="0"/>
              </a:spcAft>
            </a:pPr>
            <a:r>
              <a:rPr lang="en-US" sz="1300" dirty="0">
                <a:effectLst/>
              </a:rPr>
              <a:t>provide an environment of love and care for scholars and uplift and respect their communities’ cultures</a:t>
            </a:r>
          </a:p>
          <a:p>
            <a:pPr marL="342900" marR="0" lvl="0">
              <a:spcBef>
                <a:spcPts val="0"/>
              </a:spcBef>
              <a:spcAft>
                <a:spcPts val="0"/>
              </a:spcAft>
            </a:pPr>
            <a:r>
              <a:rPr lang="en-US" sz="1300" dirty="0">
                <a:effectLst/>
              </a:rPr>
              <a:t>actively confront racism and other structures of systemic oppression that perpetuate generational trauma</a:t>
            </a:r>
          </a:p>
          <a:p>
            <a:pPr marL="342900" marR="0" lvl="0">
              <a:spcBef>
                <a:spcPts val="0"/>
              </a:spcBef>
              <a:spcAft>
                <a:spcPts val="0"/>
              </a:spcAft>
            </a:pPr>
            <a:r>
              <a:rPr lang="en-US" sz="1300" dirty="0">
                <a:effectLst/>
              </a:rPr>
              <a:t>demonstrate the ability to support children/scholars developed of a positive culture identity, strong agency, and ongoing affirmations (rites of passage) that builds </a:t>
            </a:r>
            <a:r>
              <a:rPr lang="en-US" sz="1300" dirty="0"/>
              <a:t>scholars</a:t>
            </a:r>
            <a:r>
              <a:rPr lang="en-US" sz="1300" dirty="0">
                <a:effectLst/>
              </a:rPr>
              <a:t> confidence and is shown in their ability to excel in their academic success</a:t>
            </a:r>
          </a:p>
          <a:p>
            <a:pPr marL="342900" marR="0" lvl="0">
              <a:spcBef>
                <a:spcPts val="0"/>
              </a:spcBef>
              <a:spcAft>
                <a:spcPts val="0"/>
              </a:spcAft>
            </a:pPr>
            <a:r>
              <a:rPr lang="en-US" sz="1300" dirty="0">
                <a:effectLst/>
              </a:rPr>
              <a:t>a desire to work collectively with other Liberated Village member(s) to provide adaptive solutions to meet the needs of scholars, families, and communities to support their ability to thrive and experience liberation in scholars and families' lives.</a:t>
            </a:r>
          </a:p>
          <a:p>
            <a:pPr marL="342900" marR="0" lvl="0">
              <a:spcBef>
                <a:spcPts val="0"/>
              </a:spcBef>
              <a:spcAft>
                <a:spcPts val="800"/>
              </a:spcAft>
            </a:pPr>
            <a:r>
              <a:rPr lang="en-US" sz="1300" dirty="0">
                <a:effectLst/>
              </a:rPr>
              <a:t>work to build excellence as an organization or institution </a:t>
            </a:r>
          </a:p>
          <a:p>
            <a:endParaRPr lang="en-US" sz="1300" dirty="0"/>
          </a:p>
        </p:txBody>
      </p:sp>
    </p:spTree>
    <p:extLst>
      <p:ext uri="{BB962C8B-B14F-4D97-AF65-F5344CB8AC3E}">
        <p14:creationId xmlns:p14="http://schemas.microsoft.com/office/powerpoint/2010/main" val="156651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79">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Freeform: Shape 81">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9265FEB-3AF0-4832-8DB1-65FAA414D908}"/>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b="1" kern="1200" cap="all">
                <a:solidFill>
                  <a:srgbClr val="FFFFFF"/>
                </a:solidFill>
                <a:latin typeface="+mj-lt"/>
                <a:ea typeface="+mj-ea"/>
                <a:cs typeface="+mj-cs"/>
              </a:rPr>
              <a:t>collective work and responsibility</a:t>
            </a:r>
            <a:r>
              <a:rPr lang="en-US" sz="3700" kern="1200">
                <a:solidFill>
                  <a:srgbClr val="FFFFFF"/>
                </a:solidFill>
                <a:latin typeface="+mj-lt"/>
                <a:ea typeface="+mj-ea"/>
                <a:cs typeface="+mj-cs"/>
              </a:rPr>
              <a:t/>
            </a:r>
            <a:br>
              <a:rPr lang="en-US" sz="3700" kern="1200">
                <a:solidFill>
                  <a:srgbClr val="FFFFFF"/>
                </a:solidFill>
                <a:latin typeface="+mj-lt"/>
                <a:ea typeface="+mj-ea"/>
                <a:cs typeface="+mj-cs"/>
              </a:rPr>
            </a:br>
            <a:endParaRPr lang="en-US" sz="3700" kern="1200">
              <a:solidFill>
                <a:srgbClr val="FFFFFF"/>
              </a:solidFill>
              <a:latin typeface="+mj-lt"/>
              <a:ea typeface="+mj-ea"/>
              <a:cs typeface="+mj-cs"/>
            </a:endParaRPr>
          </a:p>
        </p:txBody>
      </p:sp>
      <p:sp>
        <p:nvSpPr>
          <p:cNvPr id="4111" name="Arc 83">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81F92EC5-7149-480D-9425-E5D415366EFF}"/>
              </a:ext>
            </a:extLst>
          </p:cNvPr>
          <p:cNvSpPr>
            <a:spLocks noGrp="1"/>
          </p:cNvSpPr>
          <p:nvPr>
            <p:ph idx="1"/>
          </p:nvPr>
        </p:nvSpPr>
        <p:spPr>
          <a:xfrm>
            <a:off x="4078840" y="30823"/>
            <a:ext cx="8110112" cy="6695097"/>
          </a:xfrm>
        </p:spPr>
        <p:txBody>
          <a:bodyPr vert="horz" lIns="91440" tIns="45720" rIns="91440" bIns="45720" rtlCol="0" anchor="ctr">
            <a:normAutofit/>
          </a:bodyPr>
          <a:lstStyle/>
          <a:p>
            <a:pPr marL="0" marR="0" indent="0">
              <a:spcBef>
                <a:spcPts val="0"/>
              </a:spcBef>
              <a:spcAft>
                <a:spcPts val="800"/>
              </a:spcAft>
              <a:buNone/>
            </a:pPr>
            <a:r>
              <a:rPr lang="en-US" sz="1600" dirty="0"/>
              <a:t>Applicants have culturally responsive curriculum and demonstrate the ability to work collectively with other organizations and subject matter experts to provide excellence in the areas of liberation, such as the following:</a:t>
            </a:r>
            <a:endParaRPr lang="en-US" sz="1600" dirty="0">
              <a:effectLst/>
            </a:endParaRPr>
          </a:p>
          <a:p>
            <a:pPr marL="742950" marR="0" lvl="1">
              <a:spcBef>
                <a:spcPts val="0"/>
              </a:spcBef>
              <a:spcAft>
                <a:spcPts val="0"/>
              </a:spcAft>
            </a:pPr>
            <a:r>
              <a:rPr lang="en-US" sz="1600" b="1" dirty="0">
                <a:effectLst/>
              </a:rPr>
              <a:t>Economic Intelligence </a:t>
            </a:r>
            <a:endParaRPr lang="en-US" sz="1600" dirty="0">
              <a:effectLst/>
            </a:endParaRPr>
          </a:p>
          <a:p>
            <a:pPr marL="1143000" marR="0" lvl="2">
              <a:spcBef>
                <a:spcPts val="0"/>
              </a:spcBef>
              <a:spcAft>
                <a:spcPts val="0"/>
              </a:spcAft>
            </a:pPr>
            <a:r>
              <a:rPr lang="en-US" sz="1600" dirty="0">
                <a:effectLst/>
              </a:rPr>
              <a:t>Entrepreneurship</a:t>
            </a:r>
          </a:p>
          <a:p>
            <a:pPr marL="1143000" marR="0" lvl="2">
              <a:spcBef>
                <a:spcPts val="0"/>
              </a:spcBef>
              <a:spcAft>
                <a:spcPts val="0"/>
              </a:spcAft>
            </a:pPr>
            <a:r>
              <a:rPr lang="en-US" sz="1600" dirty="0">
                <a:effectLst/>
              </a:rPr>
              <a:t>Financial &amp; Real-Estate Literacy </a:t>
            </a:r>
          </a:p>
          <a:p>
            <a:pPr marL="1143000" marR="0" lvl="2">
              <a:spcBef>
                <a:spcPts val="0"/>
              </a:spcBef>
              <a:spcAft>
                <a:spcPts val="0"/>
              </a:spcAft>
            </a:pPr>
            <a:r>
              <a:rPr lang="en-US" sz="1600" dirty="0">
                <a:effectLst/>
              </a:rPr>
              <a:t>Skilled Trades Exposure and Development</a:t>
            </a:r>
          </a:p>
          <a:p>
            <a:pPr marL="1143000" marR="0" lvl="2">
              <a:spcBef>
                <a:spcPts val="0"/>
              </a:spcBef>
              <a:spcAft>
                <a:spcPts val="0"/>
              </a:spcAft>
            </a:pPr>
            <a:r>
              <a:rPr lang="en-US" sz="1600" dirty="0">
                <a:effectLst/>
              </a:rPr>
              <a:t>Technology Skill Development</a:t>
            </a:r>
          </a:p>
          <a:p>
            <a:pPr marL="914400" marR="0" lvl="2" indent="0">
              <a:spcBef>
                <a:spcPts val="0"/>
              </a:spcBef>
              <a:spcAft>
                <a:spcPts val="0"/>
              </a:spcAft>
              <a:buNone/>
            </a:pPr>
            <a:endParaRPr lang="en-US" sz="1600" dirty="0">
              <a:effectLst/>
            </a:endParaRPr>
          </a:p>
          <a:p>
            <a:pPr marL="742950" marR="0" lvl="1">
              <a:spcBef>
                <a:spcPts val="0"/>
              </a:spcBef>
              <a:spcAft>
                <a:spcPts val="0"/>
              </a:spcAft>
            </a:pPr>
            <a:r>
              <a:rPr lang="en-US" sz="1600" b="1" dirty="0">
                <a:effectLst/>
              </a:rPr>
              <a:t>Urban Cultivation Intelligence</a:t>
            </a:r>
            <a:endParaRPr lang="en-US" sz="1600" dirty="0">
              <a:effectLst/>
            </a:endParaRPr>
          </a:p>
          <a:p>
            <a:pPr marL="1143000" marR="0" lvl="2">
              <a:spcBef>
                <a:spcPts val="0"/>
              </a:spcBef>
              <a:spcAft>
                <a:spcPts val="0"/>
              </a:spcAft>
            </a:pPr>
            <a:r>
              <a:rPr lang="en-US" sz="1600" dirty="0">
                <a:effectLst/>
              </a:rPr>
              <a:t>Farm to table</a:t>
            </a:r>
          </a:p>
          <a:p>
            <a:pPr marL="1143000" marR="0" lvl="2">
              <a:spcBef>
                <a:spcPts val="0"/>
              </a:spcBef>
              <a:spcAft>
                <a:spcPts val="0"/>
              </a:spcAft>
            </a:pPr>
            <a:r>
              <a:rPr lang="en-US" sz="1600" dirty="0">
                <a:effectLst/>
              </a:rPr>
              <a:t>Organic gardening</a:t>
            </a:r>
          </a:p>
          <a:p>
            <a:pPr marL="1143000" marR="0" lvl="2">
              <a:spcBef>
                <a:spcPts val="0"/>
              </a:spcBef>
              <a:spcAft>
                <a:spcPts val="0"/>
              </a:spcAft>
            </a:pPr>
            <a:r>
              <a:rPr lang="en-US" sz="1600" dirty="0">
                <a:effectLst/>
              </a:rPr>
              <a:t>Sustainable food and farming</a:t>
            </a:r>
          </a:p>
          <a:p>
            <a:pPr marL="914400" marR="0" lvl="2" indent="0">
              <a:spcBef>
                <a:spcPts val="0"/>
              </a:spcBef>
              <a:spcAft>
                <a:spcPts val="0"/>
              </a:spcAft>
              <a:buNone/>
            </a:pPr>
            <a:endParaRPr lang="en-US" sz="1600" dirty="0">
              <a:effectLst/>
            </a:endParaRPr>
          </a:p>
          <a:p>
            <a:pPr marL="742950" marR="0" lvl="1">
              <a:spcBef>
                <a:spcPts val="0"/>
              </a:spcBef>
              <a:spcAft>
                <a:spcPts val="0"/>
              </a:spcAft>
            </a:pPr>
            <a:r>
              <a:rPr lang="en-US" sz="1600" b="1" dirty="0">
                <a:effectLst/>
              </a:rPr>
              <a:t>Health &amp; Wellness Intelligence</a:t>
            </a:r>
            <a:endParaRPr lang="en-US" sz="1600" dirty="0">
              <a:effectLst/>
            </a:endParaRPr>
          </a:p>
          <a:p>
            <a:pPr marL="1143000" marR="0" lvl="2">
              <a:spcBef>
                <a:spcPts val="0"/>
              </a:spcBef>
              <a:spcAft>
                <a:spcPts val="0"/>
              </a:spcAft>
            </a:pPr>
            <a:r>
              <a:rPr lang="en-US" sz="1600" dirty="0">
                <a:effectLst/>
              </a:rPr>
              <a:t>Food/Nutrition</a:t>
            </a:r>
          </a:p>
          <a:p>
            <a:pPr marL="1143000" marR="0" lvl="2">
              <a:spcBef>
                <a:spcPts val="0"/>
              </a:spcBef>
              <a:spcAft>
                <a:spcPts val="0"/>
              </a:spcAft>
            </a:pPr>
            <a:r>
              <a:rPr lang="en-US" sz="1600" dirty="0">
                <a:effectLst/>
              </a:rPr>
              <a:t>Fitness &amp; Conditioning </a:t>
            </a:r>
          </a:p>
          <a:p>
            <a:pPr marL="1143000" marR="0" lvl="2">
              <a:spcBef>
                <a:spcPts val="0"/>
              </a:spcBef>
              <a:spcAft>
                <a:spcPts val="0"/>
              </a:spcAft>
            </a:pPr>
            <a:r>
              <a:rPr lang="en-US" sz="1600" dirty="0">
                <a:effectLst/>
              </a:rPr>
              <a:t>Mental Wellbeing - Clarity of Mind, body, Soul &amp; Spirit</a:t>
            </a:r>
          </a:p>
          <a:p>
            <a:pPr marL="1143000" marR="0" lvl="2">
              <a:spcBef>
                <a:spcPts val="0"/>
              </a:spcBef>
              <a:spcAft>
                <a:spcPts val="0"/>
              </a:spcAft>
            </a:pPr>
            <a:r>
              <a:rPr lang="en-US" sz="1600" dirty="0">
                <a:effectLst/>
              </a:rPr>
              <a:t>Social and Emotional Intelligence </a:t>
            </a:r>
          </a:p>
          <a:p>
            <a:pPr marL="914400" marR="0" lvl="2" indent="0">
              <a:spcBef>
                <a:spcPts val="0"/>
              </a:spcBef>
              <a:spcAft>
                <a:spcPts val="0"/>
              </a:spcAft>
              <a:buNone/>
            </a:pPr>
            <a:endParaRPr lang="en-US" sz="1600" dirty="0">
              <a:effectLst/>
            </a:endParaRPr>
          </a:p>
          <a:p>
            <a:pPr marL="742950" marR="0" lvl="1">
              <a:spcBef>
                <a:spcPts val="0"/>
              </a:spcBef>
              <a:spcAft>
                <a:spcPts val="0"/>
              </a:spcAft>
            </a:pPr>
            <a:r>
              <a:rPr lang="en-US" sz="1600" b="1" dirty="0">
                <a:effectLst/>
              </a:rPr>
              <a:t>Educational Intelligence </a:t>
            </a:r>
            <a:endParaRPr lang="en-US" sz="1600" dirty="0">
              <a:effectLst/>
            </a:endParaRPr>
          </a:p>
          <a:p>
            <a:pPr marL="1143000" marR="0" lvl="2">
              <a:spcBef>
                <a:spcPts val="0"/>
              </a:spcBef>
              <a:spcAft>
                <a:spcPts val="0"/>
              </a:spcAft>
            </a:pPr>
            <a:r>
              <a:rPr lang="en-US" sz="1600" dirty="0">
                <a:effectLst/>
              </a:rPr>
              <a:t>Academic Enrichment  </a:t>
            </a:r>
          </a:p>
          <a:p>
            <a:pPr marL="1143000" marR="0" lvl="2">
              <a:spcBef>
                <a:spcPts val="0"/>
              </a:spcBef>
              <a:spcAft>
                <a:spcPts val="0"/>
              </a:spcAft>
            </a:pPr>
            <a:r>
              <a:rPr lang="en-US" sz="1600" dirty="0">
                <a:effectLst/>
              </a:rPr>
              <a:t>Youth Arts &amp; Expression</a:t>
            </a:r>
          </a:p>
          <a:p>
            <a:pPr marL="914400" marR="0" lvl="2" indent="0">
              <a:spcBef>
                <a:spcPts val="0"/>
              </a:spcBef>
              <a:spcAft>
                <a:spcPts val="0"/>
              </a:spcAft>
              <a:buNone/>
            </a:pPr>
            <a:endParaRPr lang="en-US" sz="1600" dirty="0">
              <a:effectLst/>
            </a:endParaRPr>
          </a:p>
          <a:p>
            <a:pPr marL="742950" marR="0" lvl="1">
              <a:spcBef>
                <a:spcPts val="0"/>
              </a:spcBef>
              <a:spcAft>
                <a:spcPts val="0"/>
              </a:spcAft>
            </a:pPr>
            <a:r>
              <a:rPr lang="en-US" sz="1600" b="1" dirty="0">
                <a:effectLst/>
              </a:rPr>
              <a:t>Additional Partners to consider</a:t>
            </a:r>
            <a:endParaRPr lang="en-US" sz="1600" dirty="0">
              <a:effectLst/>
            </a:endParaRPr>
          </a:p>
          <a:p>
            <a:pPr marL="1143000" marR="0" lvl="2">
              <a:spcBef>
                <a:spcPts val="0"/>
              </a:spcBef>
              <a:spcAft>
                <a:spcPts val="0"/>
              </a:spcAft>
            </a:pPr>
            <a:r>
              <a:rPr lang="en-US" sz="1600" dirty="0">
                <a:effectLst/>
              </a:rPr>
              <a:t>Home School Leaders</a:t>
            </a:r>
          </a:p>
          <a:p>
            <a:pPr marL="1143000" marR="0" lvl="2">
              <a:spcBef>
                <a:spcPts val="0"/>
              </a:spcBef>
              <a:spcAft>
                <a:spcPts val="0"/>
              </a:spcAft>
            </a:pPr>
            <a:r>
              <a:rPr lang="en-US" sz="1600" dirty="0">
                <a:effectLst/>
              </a:rPr>
              <a:t>Recreational Institutions</a:t>
            </a:r>
          </a:p>
          <a:p>
            <a:pPr marL="1143000" marR="0" lvl="2">
              <a:spcBef>
                <a:spcPts val="0"/>
              </a:spcBef>
              <a:spcAft>
                <a:spcPts val="0"/>
              </a:spcAft>
            </a:pPr>
            <a:r>
              <a:rPr lang="en-US" sz="1600" dirty="0">
                <a:effectLst/>
              </a:rPr>
              <a:t>Religious Institutions</a:t>
            </a:r>
          </a:p>
          <a:p>
            <a:pPr marL="1143000" marR="0" lvl="2">
              <a:spcBef>
                <a:spcPts val="0"/>
              </a:spcBef>
              <a:spcAft>
                <a:spcPts val="800"/>
              </a:spcAft>
            </a:pPr>
            <a:r>
              <a:rPr lang="en-US" sz="1600" dirty="0">
                <a:effectLst/>
              </a:rPr>
              <a:t>School Institutions</a:t>
            </a:r>
          </a:p>
        </p:txBody>
      </p:sp>
    </p:spTree>
    <p:extLst>
      <p:ext uri="{BB962C8B-B14F-4D97-AF65-F5344CB8AC3E}">
        <p14:creationId xmlns:p14="http://schemas.microsoft.com/office/powerpoint/2010/main" val="288986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537B233-9CDD-4A90-AABB-A8963DEE4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xmlns="" id="{B0843B3D-90E1-410E-A44D-572AAD986933}"/>
              </a:ext>
            </a:extLst>
          </p:cNvPr>
          <p:cNvSpPr>
            <a:spLocks noGrp="1"/>
          </p:cNvSpPr>
          <p:nvPr>
            <p:ph type="title"/>
          </p:nvPr>
        </p:nvSpPr>
        <p:spPr>
          <a:xfrm>
            <a:off x="6751180" y="895369"/>
            <a:ext cx="4724530" cy="2975876"/>
          </a:xfrm>
        </p:spPr>
        <p:txBody>
          <a:bodyPr vert="horz" lIns="91440" tIns="45720" rIns="91440" bIns="45720" rtlCol="0" anchor="b">
            <a:normAutofit/>
          </a:bodyPr>
          <a:lstStyle/>
          <a:p>
            <a:r>
              <a:rPr lang="en-US" sz="5600" kern="1200">
                <a:solidFill>
                  <a:schemeClr val="tx1"/>
                </a:solidFill>
                <a:latin typeface="+mj-lt"/>
                <a:ea typeface="+mj-ea"/>
                <a:cs typeface="+mj-cs"/>
              </a:rPr>
              <a:t>RELATIONSHIPS OF ENGAGEMENT</a:t>
            </a:r>
          </a:p>
        </p:txBody>
      </p:sp>
      <p:pic>
        <p:nvPicPr>
          <p:cNvPr id="7" name="Graphic 6" descr="In Love Face Outline">
            <a:extLst>
              <a:ext uri="{FF2B5EF4-FFF2-40B4-BE49-F238E27FC236}">
                <a16:creationId xmlns:a16="http://schemas.microsoft.com/office/drawing/2014/main" xmlns="" id="{D5AB8946-0A41-4996-A86C-E5C7211FDD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6280" y="890115"/>
            <a:ext cx="5077769" cy="5077769"/>
          </a:xfrm>
          <a:prstGeom prst="rect">
            <a:avLst/>
          </a:prstGeom>
        </p:spPr>
      </p:pic>
      <p:cxnSp>
        <p:nvCxnSpPr>
          <p:cNvPr id="12" name="Straight Connector 11">
            <a:extLst>
              <a:ext uri="{FF2B5EF4-FFF2-40B4-BE49-F238E27FC236}">
                <a16:creationId xmlns:a16="http://schemas.microsoft.com/office/drawing/2014/main" xmlns="" id="{040575EE-C594-4566-BC00-663004E52A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1564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37171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AE5A632B-B15A-489E-8337-BC0F40DBC2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7">
            <a:extLst>
              <a:ext uri="{FF2B5EF4-FFF2-40B4-BE49-F238E27FC236}">
                <a16:creationId xmlns:a16="http://schemas.microsoft.com/office/drawing/2014/main" xmlns="" id="{6E895C8D-1379-40B8-8B1B-B6F5AEAF0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3DE6D45-B1B1-495F-A6AA-D314214C2C0F}"/>
              </a:ext>
            </a:extLst>
          </p:cNvPr>
          <p:cNvSpPr>
            <a:spLocks noGrp="1"/>
          </p:cNvSpPr>
          <p:nvPr>
            <p:ph type="title"/>
          </p:nvPr>
        </p:nvSpPr>
        <p:spPr>
          <a:xfrm>
            <a:off x="838200" y="643467"/>
            <a:ext cx="2951205" cy="5571066"/>
          </a:xfrm>
        </p:spPr>
        <p:txBody>
          <a:bodyPr>
            <a:normAutofit/>
          </a:bodyPr>
          <a:lstStyle/>
          <a:p>
            <a:r>
              <a:rPr lang="en-US">
                <a:solidFill>
                  <a:srgbClr val="FFFFFF"/>
                </a:solidFill>
              </a:rPr>
              <a:t>2.0 RFP LHSIR Eligibility</a:t>
            </a:r>
          </a:p>
        </p:txBody>
      </p:sp>
      <p:sp>
        <p:nvSpPr>
          <p:cNvPr id="30" name="Rectangle: Rounded Corners 29">
            <a:extLst>
              <a:ext uri="{FF2B5EF4-FFF2-40B4-BE49-F238E27FC236}">
                <a16:creationId xmlns:a16="http://schemas.microsoft.com/office/drawing/2014/main" xmlns="" id="{651547D7-AD18-407B-A5F4-F8225B5DCF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xmlns="" id="{AFE7E2A1-0D0F-4146-9EC0-AF96102598B3}"/>
              </a:ext>
            </a:extLst>
          </p:cNvPr>
          <p:cNvGraphicFramePr>
            <a:graphicFrameLocks noGrp="1"/>
          </p:cNvGraphicFramePr>
          <p:nvPr>
            <p:ph idx="1"/>
            <p:extLst>
              <p:ext uri="{D42A27DB-BD31-4B8C-83A1-F6EECF244321}">
                <p14:modId xmlns:p14="http://schemas.microsoft.com/office/powerpoint/2010/main" val="1646092347"/>
              </p:ext>
            </p:extLst>
          </p:nvPr>
        </p:nvGraphicFramePr>
        <p:xfrm>
          <a:off x="4726580" y="424590"/>
          <a:ext cx="6735443" cy="556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758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3">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6636C57-8BBF-4C04-8B39-36B3F7BD458E}"/>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b="1" cap="all" dirty="0">
                <a:effectLst/>
              </a:rPr>
              <a:t>Applicant commitment </a:t>
            </a:r>
            <a:endParaRPr lang="en-US" sz="5400" dirty="0"/>
          </a:p>
        </p:txBody>
      </p:sp>
      <p:pic>
        <p:nvPicPr>
          <p:cNvPr id="6" name="Content Placeholder 5" descr="A person sitting at a desk with a microphone and a computer&#10;&#10;Description automatically generated with low confidence">
            <a:extLst>
              <a:ext uri="{FF2B5EF4-FFF2-40B4-BE49-F238E27FC236}">
                <a16:creationId xmlns:a16="http://schemas.microsoft.com/office/drawing/2014/main" xmlns="" id="{38D8FB6D-F7AF-442F-B7B6-C3907BD83D8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757" r="1676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9"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0ADAC38-DCD9-426F-8BF5-0921E6D08048}"/>
              </a:ext>
            </a:extLst>
          </p:cNvPr>
          <p:cNvSpPr>
            <a:spLocks noGrp="1"/>
          </p:cNvSpPr>
          <p:nvPr>
            <p:ph sz="half" idx="1"/>
          </p:nvPr>
        </p:nvSpPr>
        <p:spPr>
          <a:xfrm>
            <a:off x="4826945" y="2690876"/>
            <a:ext cx="6721928" cy="4167124"/>
          </a:xfrm>
        </p:spPr>
        <p:txBody>
          <a:bodyPr vert="horz" lIns="91440" tIns="45720" rIns="91440" bIns="45720" rtlCol="0">
            <a:normAutofit/>
          </a:bodyPr>
          <a:lstStyle/>
          <a:p>
            <a:pPr marL="342900" marR="0" lvl="0">
              <a:spcBef>
                <a:spcPts val="0"/>
              </a:spcBef>
              <a:spcAft>
                <a:spcPts val="0"/>
              </a:spcAft>
            </a:pPr>
            <a:r>
              <a:rPr lang="en-US" sz="1900" dirty="0">
                <a:effectLst/>
              </a:rPr>
              <a:t>Applicant will show commitment to breaking the silos of individualism, challenge one’s own systems of belief by creating and sus</a:t>
            </a:r>
            <a:r>
              <a:rPr lang="en-US" sz="1900" dirty="0"/>
              <a:t>taining relationship and partnership with schools, families and other stakeholders.</a:t>
            </a:r>
            <a:endParaRPr lang="en-US" sz="1900" dirty="0">
              <a:effectLst/>
            </a:endParaRPr>
          </a:p>
          <a:p>
            <a:pPr marL="342900" marR="0" lvl="0">
              <a:spcBef>
                <a:spcPts val="0"/>
              </a:spcBef>
              <a:spcAft>
                <a:spcPts val="0"/>
              </a:spcAft>
            </a:pPr>
            <a:r>
              <a:rPr lang="en-US" sz="1900" dirty="0">
                <a:effectLst/>
              </a:rPr>
              <a:t>Have the capacity to learn, unlearn, relearn, and apply action to achieve evidence of collective impact. </a:t>
            </a:r>
          </a:p>
          <a:p>
            <a:pPr marL="342900" marR="0" lvl="0">
              <a:spcBef>
                <a:spcPts val="0"/>
              </a:spcBef>
              <a:spcAft>
                <a:spcPts val="0"/>
              </a:spcAft>
            </a:pPr>
            <a:r>
              <a:rPr lang="en-US" sz="1900" dirty="0">
                <a:effectLst/>
              </a:rPr>
              <a:t>Applicant willing to share resources in order to maintain a collective vision, collective work and responsibility (Ujima), co-create and drive transformation </a:t>
            </a:r>
            <a:r>
              <a:rPr lang="en-US" sz="1900" dirty="0"/>
              <a:t>regularly participating in learning cohorts with other awardees </a:t>
            </a:r>
            <a:r>
              <a:rPr lang="en-US" sz="1900" dirty="0">
                <a:effectLst/>
              </a:rPr>
              <a:t>to pull resources, services, expertise, knowledge, and assets making it available to the Liberated Village. </a:t>
            </a:r>
          </a:p>
          <a:p>
            <a:pPr marL="114300" marR="0" lvl="0" indent="0">
              <a:spcBef>
                <a:spcPts val="0"/>
              </a:spcBef>
              <a:spcAft>
                <a:spcPts val="0"/>
              </a:spcAft>
              <a:buNone/>
            </a:pPr>
            <a:endParaRPr lang="en-US" sz="1400" dirty="0"/>
          </a:p>
          <a:p>
            <a:pPr marL="342900" marR="0" lvl="0">
              <a:spcBef>
                <a:spcPts val="0"/>
              </a:spcBef>
              <a:spcAft>
                <a:spcPts val="0"/>
              </a:spcAft>
            </a:pPr>
            <a:endParaRPr lang="en-US" sz="1400" dirty="0">
              <a:effectLst/>
            </a:endParaRPr>
          </a:p>
          <a:p>
            <a:pPr marL="342900" marR="0" lvl="0">
              <a:spcBef>
                <a:spcPts val="0"/>
              </a:spcBef>
              <a:spcAft>
                <a:spcPts val="0"/>
              </a:spcAft>
            </a:pPr>
            <a:endParaRPr lang="en-US" sz="1400" dirty="0">
              <a:effectLst/>
            </a:endParaRPr>
          </a:p>
          <a:p>
            <a:endParaRPr lang="en-US" sz="1400" dirty="0"/>
          </a:p>
        </p:txBody>
      </p:sp>
    </p:spTree>
    <p:extLst>
      <p:ext uri="{BB962C8B-B14F-4D97-AF65-F5344CB8AC3E}">
        <p14:creationId xmlns:p14="http://schemas.microsoft.com/office/powerpoint/2010/main" val="196245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3">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6636C57-8BBF-4C04-8B39-36B3F7BD458E}"/>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b="1" cap="all" dirty="0">
                <a:effectLst/>
              </a:rPr>
              <a:t>Applicant commitment </a:t>
            </a:r>
            <a:endParaRPr lang="en-US" sz="5400" dirty="0"/>
          </a:p>
        </p:txBody>
      </p:sp>
      <p:pic>
        <p:nvPicPr>
          <p:cNvPr id="6" name="Content Placeholder 5" descr="A person sitting at a desk with a microphone and a computer&#10;&#10;Description automatically generated with low confidence">
            <a:extLst>
              <a:ext uri="{FF2B5EF4-FFF2-40B4-BE49-F238E27FC236}">
                <a16:creationId xmlns:a16="http://schemas.microsoft.com/office/drawing/2014/main" xmlns="" id="{38D8FB6D-F7AF-442F-B7B6-C3907BD83D8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757" r="1676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9"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0ADAC38-DCD9-426F-8BF5-0921E6D08048}"/>
              </a:ext>
            </a:extLst>
          </p:cNvPr>
          <p:cNvSpPr>
            <a:spLocks noGrp="1"/>
          </p:cNvSpPr>
          <p:nvPr>
            <p:ph sz="half" idx="1"/>
          </p:nvPr>
        </p:nvSpPr>
        <p:spPr>
          <a:xfrm>
            <a:off x="4826944" y="2690876"/>
            <a:ext cx="7433055" cy="4167124"/>
          </a:xfrm>
        </p:spPr>
        <p:txBody>
          <a:bodyPr vert="horz" lIns="91440" tIns="45720" rIns="91440" bIns="45720" rtlCol="0">
            <a:normAutofit/>
          </a:bodyPr>
          <a:lstStyle/>
          <a:p>
            <a:pPr marL="342900">
              <a:spcBef>
                <a:spcPts val="0"/>
              </a:spcBef>
            </a:pPr>
            <a:r>
              <a:rPr lang="en-US" sz="2000" dirty="0"/>
              <a:t>Applicant will commit to working collectively with subject matter experts in the areas of project management, finance operations, evaluation and programing</a:t>
            </a:r>
          </a:p>
          <a:p>
            <a:pPr marL="342900" marR="0" lvl="0">
              <a:spcBef>
                <a:spcPts val="0"/>
              </a:spcBef>
              <a:spcAft>
                <a:spcPts val="0"/>
              </a:spcAft>
            </a:pPr>
            <a:r>
              <a:rPr lang="en-US" sz="2000" dirty="0">
                <a:effectLst/>
              </a:rPr>
              <a:t>Applicant will participate in BSK &amp; Liberated Village Professional Development Opportunities: </a:t>
            </a:r>
          </a:p>
          <a:p>
            <a:pPr marL="742950" marR="0" lvl="1">
              <a:spcBef>
                <a:spcPts val="0"/>
              </a:spcBef>
              <a:spcAft>
                <a:spcPts val="0"/>
              </a:spcAft>
            </a:pPr>
            <a:r>
              <a:rPr lang="en-US" sz="2000" dirty="0">
                <a:effectLst/>
              </a:rPr>
              <a:t>BSK Onboarding/Orientation, Finance Requirements and compliance, Evaluation &amp; Research Trainings, Project Management Skill Development, etc. </a:t>
            </a:r>
          </a:p>
          <a:p>
            <a:pPr marL="342900" marR="0" lvl="0">
              <a:spcBef>
                <a:spcPts val="0"/>
              </a:spcBef>
              <a:spcAft>
                <a:spcPts val="0"/>
              </a:spcAft>
            </a:pPr>
            <a:r>
              <a:rPr lang="en-US" sz="2000" dirty="0">
                <a:effectLst/>
              </a:rPr>
              <a:t>Applicant </a:t>
            </a:r>
            <a:r>
              <a:rPr lang="en-US" sz="2000" dirty="0"/>
              <a:t>will</a:t>
            </a:r>
            <a:r>
              <a:rPr lang="en-US" sz="2000" dirty="0">
                <a:effectLst/>
              </a:rPr>
              <a:t> enroll in BSK Free Capacity Building Trainings that most interest your organization personal/professional improvement and growth.</a:t>
            </a:r>
          </a:p>
          <a:p>
            <a:pPr marL="342900" marR="0" lvl="0">
              <a:spcBef>
                <a:spcPts val="0"/>
              </a:spcBef>
              <a:spcAft>
                <a:spcPts val="0"/>
              </a:spcAft>
            </a:pPr>
            <a:r>
              <a:rPr lang="en-US" sz="2000" dirty="0"/>
              <a:t>Applicant will collect and report collective performance measure data as defined by the Liberated Village in partnership with BSK. </a:t>
            </a:r>
            <a:endParaRPr lang="en-US" sz="2000" dirty="0">
              <a:effectLst/>
            </a:endParaRPr>
          </a:p>
          <a:p>
            <a:pPr marL="114300" marR="0" lvl="0" indent="0">
              <a:spcBef>
                <a:spcPts val="0"/>
              </a:spcBef>
              <a:spcAft>
                <a:spcPts val="0"/>
              </a:spcAft>
              <a:buNone/>
            </a:pPr>
            <a:endParaRPr lang="en-US" sz="1400" dirty="0"/>
          </a:p>
          <a:p>
            <a:pPr marL="342900" marR="0" lvl="0">
              <a:spcBef>
                <a:spcPts val="0"/>
              </a:spcBef>
              <a:spcAft>
                <a:spcPts val="0"/>
              </a:spcAft>
            </a:pPr>
            <a:endParaRPr lang="en-US" sz="1400" dirty="0">
              <a:effectLst/>
            </a:endParaRPr>
          </a:p>
          <a:p>
            <a:pPr marL="342900" marR="0" lvl="0">
              <a:spcBef>
                <a:spcPts val="0"/>
              </a:spcBef>
              <a:spcAft>
                <a:spcPts val="0"/>
              </a:spcAft>
            </a:pPr>
            <a:endParaRPr lang="en-US" sz="1400" dirty="0">
              <a:effectLst/>
            </a:endParaRPr>
          </a:p>
          <a:p>
            <a:endParaRPr lang="en-US" sz="1400" dirty="0"/>
          </a:p>
        </p:txBody>
      </p:sp>
    </p:spTree>
    <p:extLst>
      <p:ext uri="{BB962C8B-B14F-4D97-AF65-F5344CB8AC3E}">
        <p14:creationId xmlns:p14="http://schemas.microsoft.com/office/powerpoint/2010/main" val="243619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6">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B402E6C-51B9-40CE-8058-C766E043380E}"/>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5400" b="1"/>
              <a:t>SCHOLARS </a:t>
            </a:r>
            <a:r>
              <a:rPr lang="en-US" sz="5400" b="1" cap="all">
                <a:effectLst/>
              </a:rPr>
              <a:t>commitment</a:t>
            </a:r>
            <a:r>
              <a:rPr lang="en-US" sz="5400" b="1"/>
              <a:t> </a:t>
            </a:r>
          </a:p>
        </p:txBody>
      </p:sp>
      <p:sp>
        <p:nvSpPr>
          <p:cNvPr id="56" name="sketch line">
            <a:extLst>
              <a:ext uri="{FF2B5EF4-FFF2-40B4-BE49-F238E27FC236}">
                <a16:creationId xmlns:a16="http://schemas.microsoft.com/office/drawing/2014/main" xmlns="" id="{927D5270-6648-4CC1-8F78-48BE299CA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xmlns="" id="{8D06B7AF-3603-41AB-9820-568C57797AD4}"/>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4864" r="22219"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4" name="Text Placeholder 3">
            <a:extLst>
              <a:ext uri="{FF2B5EF4-FFF2-40B4-BE49-F238E27FC236}">
                <a16:creationId xmlns:a16="http://schemas.microsoft.com/office/drawing/2014/main" xmlns="" id="{D6579190-F328-47D8-B61E-2F0E4C363A2E}"/>
              </a:ext>
            </a:extLst>
          </p:cNvPr>
          <p:cNvSpPr>
            <a:spLocks noGrp="1"/>
          </p:cNvSpPr>
          <p:nvPr>
            <p:ph type="body" sz="half" idx="2"/>
          </p:nvPr>
        </p:nvSpPr>
        <p:spPr>
          <a:xfrm>
            <a:off x="4905955" y="2071316"/>
            <a:ext cx="6713552" cy="4114800"/>
          </a:xfrm>
        </p:spPr>
        <p:txBody>
          <a:bodyPr vert="horz" lIns="91440" tIns="45720" rIns="91440" bIns="45720" rtlCol="0" anchor="t">
            <a:normAutofit/>
          </a:bodyPr>
          <a:lstStyle/>
          <a:p>
            <a:pPr marL="400050" marR="0" lvl="0" indent="-228600">
              <a:spcBef>
                <a:spcPts val="0"/>
              </a:spcBef>
              <a:spcAft>
                <a:spcPts val="0"/>
              </a:spcAft>
              <a:buFont typeface="Arial" panose="020B0604020202020204" pitchFamily="34" charset="0"/>
              <a:buChar char="•"/>
            </a:pPr>
            <a:r>
              <a:rPr lang="en-US" sz="2400" dirty="0">
                <a:effectLst/>
              </a:rPr>
              <a:t>Scholars willing to participate in the Liberated Village Scholars Program</a:t>
            </a:r>
          </a:p>
          <a:p>
            <a:pPr marL="400050" marR="0" lvl="0" indent="-228600">
              <a:spcBef>
                <a:spcPts val="0"/>
              </a:spcBef>
              <a:spcAft>
                <a:spcPts val="0"/>
              </a:spcAft>
              <a:buFont typeface="Arial" panose="020B0604020202020204" pitchFamily="34" charset="0"/>
              <a:buChar char="•"/>
            </a:pPr>
            <a:r>
              <a:rPr lang="en-US" sz="2400" dirty="0">
                <a:effectLst/>
              </a:rPr>
              <a:t>Each scholar will develop a Goal with the guidance </a:t>
            </a:r>
            <a:r>
              <a:rPr lang="en-US" sz="2400" dirty="0"/>
              <a:t>from</a:t>
            </a:r>
            <a:r>
              <a:rPr lang="en-US" sz="2400" dirty="0">
                <a:effectLst/>
              </a:rPr>
              <a:t> the organization and measure outcomes. </a:t>
            </a:r>
          </a:p>
          <a:p>
            <a:pPr marL="400050" marR="0" lvl="0" indent="-228600">
              <a:spcBef>
                <a:spcPts val="0"/>
              </a:spcBef>
              <a:buFont typeface="Arial" panose="020B0604020202020204" pitchFamily="34" charset="0"/>
              <a:buChar char="•"/>
            </a:pPr>
            <a:r>
              <a:rPr lang="en-US" sz="2400" dirty="0">
                <a:effectLst/>
              </a:rPr>
              <a:t>Scholars willing to attend a monthly Liberated Village Brilliant Scholars Academy hosted by the Parents as Partners Leadership Committee and Learning and Action Cohort (LAC).</a:t>
            </a:r>
          </a:p>
          <a:p>
            <a:pPr marL="400050" lvl="0" indent="-228600">
              <a:spcBef>
                <a:spcPts val="0"/>
              </a:spcBef>
              <a:buFont typeface="Arial" panose="020B0604020202020204" pitchFamily="34" charset="0"/>
              <a:buChar char="•"/>
            </a:pPr>
            <a:r>
              <a:rPr lang="en-US" sz="2400" dirty="0">
                <a:effectLst/>
              </a:rPr>
              <a:t>Scholars provide quarterly pre/post survey(s) to </a:t>
            </a:r>
            <a:r>
              <a:rPr lang="en-US" sz="2400" dirty="0"/>
              <a:t>support the (LV) performance measurement. </a:t>
            </a:r>
            <a:endParaRPr lang="en-US" sz="2400" dirty="0">
              <a:effectLst/>
            </a:endParaRPr>
          </a:p>
          <a:p>
            <a:pPr indent="-228600">
              <a:buFont typeface="Arial" panose="020B0604020202020204" pitchFamily="34" charset="0"/>
              <a:buChar char="•"/>
            </a:pPr>
            <a:endParaRPr lang="en-US" sz="2200" dirty="0"/>
          </a:p>
        </p:txBody>
      </p:sp>
    </p:spTree>
    <p:extLst>
      <p:ext uri="{BB962C8B-B14F-4D97-AF65-F5344CB8AC3E}">
        <p14:creationId xmlns:p14="http://schemas.microsoft.com/office/powerpoint/2010/main" val="291433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07B1F2-2049-4B9A-BC21-55EAD89E4ACA}"/>
              </a:ext>
            </a:extLst>
          </p:cNvPr>
          <p:cNvSpPr>
            <a:spLocks noGrp="1"/>
          </p:cNvSpPr>
          <p:nvPr>
            <p:ph type="title"/>
          </p:nvPr>
        </p:nvSpPr>
        <p:spPr>
          <a:xfrm>
            <a:off x="481014" y="327025"/>
            <a:ext cx="5167311" cy="1946274"/>
          </a:xfrm>
        </p:spPr>
        <p:txBody>
          <a:bodyPr vert="horz" lIns="91440" tIns="45720" rIns="91440" bIns="45720" rtlCol="0" anchor="b">
            <a:normAutofit/>
          </a:bodyPr>
          <a:lstStyle/>
          <a:p>
            <a:r>
              <a:rPr lang="en-US" sz="4800" b="1" cap="all" dirty="0"/>
              <a:t>School Partners Commitment</a:t>
            </a:r>
            <a:r>
              <a:rPr lang="en-US" sz="3600" dirty="0"/>
              <a:t/>
            </a:r>
            <a:br>
              <a:rPr lang="en-US" sz="3600" dirty="0"/>
            </a:br>
            <a:endParaRPr lang="en-US" sz="3600" dirty="0"/>
          </a:p>
        </p:txBody>
      </p:sp>
      <p:sp>
        <p:nvSpPr>
          <p:cNvPr id="4" name="Text Placeholder 3">
            <a:extLst>
              <a:ext uri="{FF2B5EF4-FFF2-40B4-BE49-F238E27FC236}">
                <a16:creationId xmlns:a16="http://schemas.microsoft.com/office/drawing/2014/main" xmlns="" id="{51CC2E2A-419D-4D6E-9D51-8A328B8CFE6D}"/>
              </a:ext>
            </a:extLst>
          </p:cNvPr>
          <p:cNvSpPr>
            <a:spLocks noGrp="1"/>
          </p:cNvSpPr>
          <p:nvPr>
            <p:ph type="body" sz="half" idx="2"/>
          </p:nvPr>
        </p:nvSpPr>
        <p:spPr>
          <a:xfrm>
            <a:off x="481014" y="2614613"/>
            <a:ext cx="5167311" cy="3590925"/>
          </a:xfrm>
        </p:spPr>
        <p:txBody>
          <a:bodyPr vert="horz" lIns="91440" tIns="45720" rIns="91440" bIns="45720" rtlCol="0">
            <a:normAutofit fontScale="92500" lnSpcReduction="20000"/>
          </a:bodyPr>
          <a:lstStyle/>
          <a:p>
            <a:pPr marL="342900" marR="0" lvl="0" indent="-228600">
              <a:spcBef>
                <a:spcPts val="0"/>
              </a:spcBef>
              <a:spcAft>
                <a:spcPts val="0"/>
              </a:spcAft>
              <a:buFont typeface="Arial" panose="020B0604020202020204" pitchFamily="34" charset="0"/>
              <a:buChar char="•"/>
            </a:pPr>
            <a:r>
              <a:rPr lang="en-US" sz="2600" dirty="0">
                <a:effectLst/>
              </a:rPr>
              <a:t>Schools/Districts who identify themselves as </a:t>
            </a:r>
            <a:r>
              <a:rPr lang="en-US" sz="2600" b="1" dirty="0">
                <a:effectLst/>
              </a:rPr>
              <a:t>Liberated Gatekeepers</a:t>
            </a:r>
            <a:r>
              <a:rPr lang="en-US" sz="2600" dirty="0">
                <a:effectLst/>
              </a:rPr>
              <a:t>, shall partner with communities (Not ‘to’, Not ‘for’, but ‘With) in trusted relationship with community and parent partners.</a:t>
            </a:r>
          </a:p>
          <a:p>
            <a:pPr marL="342900" marR="0" lvl="0" indent="-228600">
              <a:spcBef>
                <a:spcPts val="0"/>
              </a:spcBef>
              <a:spcAft>
                <a:spcPts val="0"/>
              </a:spcAft>
              <a:buFont typeface="Arial" panose="020B0604020202020204" pitchFamily="34" charset="0"/>
              <a:buChar char="•"/>
            </a:pPr>
            <a:r>
              <a:rPr lang="en-US" sz="2600" dirty="0">
                <a:effectLst/>
              </a:rPr>
              <a:t>School partners shall have a school liaison to engage with community partners and the Liberated Village, Schools/District will work with organization to create their MOU and data sharing agreements</a:t>
            </a:r>
            <a:r>
              <a:rPr lang="en-US" sz="2400" dirty="0">
                <a:effectLst/>
              </a:rPr>
              <a:t>. </a:t>
            </a:r>
          </a:p>
          <a:p>
            <a:pPr indent="-228600">
              <a:buFont typeface="Arial" panose="020B0604020202020204" pitchFamily="34" charset="0"/>
              <a:buChar char="•"/>
            </a:pPr>
            <a:endParaRPr lang="en-US" sz="1700" dirty="0"/>
          </a:p>
        </p:txBody>
      </p:sp>
      <p:pic>
        <p:nvPicPr>
          <p:cNvPr id="6" name="Content Placeholder 5">
            <a:extLst>
              <a:ext uri="{FF2B5EF4-FFF2-40B4-BE49-F238E27FC236}">
                <a16:creationId xmlns:a16="http://schemas.microsoft.com/office/drawing/2014/main" xmlns="" id="{59D109D3-C59D-47B5-AED3-E95BAD06A4B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820" r="29871" b="1"/>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Tree>
    <p:extLst>
      <p:ext uri="{BB962C8B-B14F-4D97-AF65-F5344CB8AC3E}">
        <p14:creationId xmlns:p14="http://schemas.microsoft.com/office/powerpoint/2010/main" val="429491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D901679-82F2-4720-BA91-E07F6EF286E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cap="all" dirty="0"/>
              <a:t>Parent/Guardian Commitment</a:t>
            </a:r>
            <a:r>
              <a:rPr lang="en-US" sz="4200" cap="all" dirty="0"/>
              <a:t> </a:t>
            </a:r>
            <a:br>
              <a:rPr lang="en-US" sz="4200" cap="all" dirty="0"/>
            </a:br>
            <a:endParaRPr lang="en-US" sz="4200" cap="all" dirty="0"/>
          </a:p>
        </p:txBody>
      </p:sp>
      <p:sp>
        <p:nvSpPr>
          <p:cNvPr id="20"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xmlns="" id="{ACDF1BFC-6776-4BCB-9DFE-F9CC27890047}"/>
              </a:ext>
            </a:extLst>
          </p:cNvPr>
          <p:cNvSpPr>
            <a:spLocks noGrp="1"/>
          </p:cNvSpPr>
          <p:nvPr>
            <p:ph type="body" sz="half" idx="2"/>
          </p:nvPr>
        </p:nvSpPr>
        <p:spPr>
          <a:xfrm>
            <a:off x="515068" y="2872899"/>
            <a:ext cx="4368602" cy="3531716"/>
          </a:xfrm>
        </p:spPr>
        <p:txBody>
          <a:bodyPr vert="horz" lIns="91440" tIns="45720" rIns="91440" bIns="45720" rtlCol="0">
            <a:normAutofit lnSpcReduction="10000"/>
          </a:bodyPr>
          <a:lstStyle/>
          <a:p>
            <a:pPr marL="342900" marR="0" lvl="0" indent="-228600">
              <a:spcBef>
                <a:spcPts val="0"/>
              </a:spcBef>
              <a:spcAft>
                <a:spcPts val="0"/>
              </a:spcAft>
              <a:buFont typeface="Arial" panose="020B0604020202020204" pitchFamily="34" charset="0"/>
              <a:buChar char="•"/>
            </a:pPr>
            <a:r>
              <a:rPr lang="en-US" sz="2400" dirty="0">
                <a:effectLst/>
              </a:rPr>
              <a:t>Parent permission form and enrollment of their scholars is required</a:t>
            </a:r>
          </a:p>
          <a:p>
            <a:pPr marL="342900" marR="0" lvl="0" indent="-228600">
              <a:spcBef>
                <a:spcPts val="0"/>
              </a:spcBef>
              <a:spcAft>
                <a:spcPts val="800"/>
              </a:spcAft>
              <a:buFont typeface="Arial" panose="020B0604020202020204" pitchFamily="34" charset="0"/>
              <a:buChar char="•"/>
            </a:pPr>
            <a:r>
              <a:rPr lang="en-US" sz="2400" dirty="0">
                <a:effectLst/>
              </a:rPr>
              <a:t>Applicant willing to recruit/enroll parents into the Bi-Monthly Workshops </a:t>
            </a:r>
            <a:r>
              <a:rPr lang="en-US" sz="2400" b="1" dirty="0">
                <a:effectLst/>
              </a:rPr>
              <a:t>Liberated Village Parent University</a:t>
            </a:r>
            <a:r>
              <a:rPr lang="en-US" sz="2400" dirty="0">
                <a:effectLst/>
              </a:rPr>
              <a:t>, content and guest speakers will be defined by the Learning and Action Cohort (LAC</a:t>
            </a:r>
            <a:r>
              <a:rPr lang="en-US" sz="2000" dirty="0">
                <a:effectLst/>
              </a:rPr>
              <a:t>).</a:t>
            </a:r>
          </a:p>
          <a:p>
            <a:pPr indent="-228600">
              <a:buFont typeface="Arial" panose="020B0604020202020204" pitchFamily="34" charset="0"/>
              <a:buChar char="•"/>
            </a:pPr>
            <a:endParaRPr lang="en-US" sz="2000" dirty="0"/>
          </a:p>
        </p:txBody>
      </p:sp>
      <p:pic>
        <p:nvPicPr>
          <p:cNvPr id="6" name="Content Placeholder 5" descr="A group of people wearing masks and holding signs&#10;&#10;Description automatically generated with medium confidence">
            <a:extLst>
              <a:ext uri="{FF2B5EF4-FFF2-40B4-BE49-F238E27FC236}">
                <a16:creationId xmlns:a16="http://schemas.microsoft.com/office/drawing/2014/main" xmlns="" id="{7DD9A448-14FD-4AC0-8C81-0AB82C078B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 r="392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33436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E0710-E18B-4044-A781-FD98136D1D97}"/>
              </a:ext>
            </a:extLst>
          </p:cNvPr>
          <p:cNvSpPr>
            <a:spLocks noGrp="1"/>
          </p:cNvSpPr>
          <p:nvPr>
            <p:ph type="title"/>
          </p:nvPr>
        </p:nvSpPr>
        <p:spPr>
          <a:xfrm>
            <a:off x="841248" y="334644"/>
            <a:ext cx="10509504" cy="1076914"/>
          </a:xfrm>
        </p:spPr>
        <p:txBody>
          <a:bodyPr anchor="ctr">
            <a:normAutofit fontScale="90000"/>
          </a:bodyPr>
          <a:lstStyle/>
          <a:p>
            <a:pPr algn="ctr"/>
            <a:r>
              <a:rPr lang="en-US" dirty="0"/>
              <a:t>Liberation and Healing from Systemic and Internalized Racism (LHSIR)</a:t>
            </a:r>
            <a:br>
              <a:rPr lang="en-US" dirty="0"/>
            </a:br>
            <a:r>
              <a:rPr lang="en-US" dirty="0"/>
              <a:t>2.0 RFP 2022</a:t>
            </a:r>
          </a:p>
        </p:txBody>
      </p:sp>
      <p:graphicFrame>
        <p:nvGraphicFramePr>
          <p:cNvPr id="5" name="Content Placeholder 2">
            <a:extLst>
              <a:ext uri="{FF2B5EF4-FFF2-40B4-BE49-F238E27FC236}">
                <a16:creationId xmlns:a16="http://schemas.microsoft.com/office/drawing/2014/main" xmlns="" id="{DF7BEF96-715A-461B-9581-E6BE881CAAF2}"/>
              </a:ext>
            </a:extLst>
          </p:cNvPr>
          <p:cNvGraphicFramePr>
            <a:graphicFrameLocks noGrp="1"/>
          </p:cNvGraphicFramePr>
          <p:nvPr>
            <p:ph idx="1"/>
          </p:nvPr>
        </p:nvGraphicFramePr>
        <p:xfrm>
          <a:off x="660399" y="1746202"/>
          <a:ext cx="10949399" cy="4777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E9B4F601-B236-4914-86F4-DD7C07B91AF9}"/>
              </a:ext>
            </a:extLst>
          </p:cNvPr>
          <p:cNvSpPr txBox="1"/>
          <p:nvPr/>
        </p:nvSpPr>
        <p:spPr>
          <a:xfrm>
            <a:off x="9702927" y="4134779"/>
            <a:ext cx="1647825" cy="1354217"/>
          </a:xfrm>
          <a:prstGeom prst="rect">
            <a:avLst/>
          </a:prstGeom>
          <a:noFill/>
        </p:spPr>
        <p:txBody>
          <a:bodyPr wrap="square" rtlCol="0">
            <a:spAutoFit/>
          </a:bodyPr>
          <a:lstStyle/>
          <a:p>
            <a:pPr algn="ctr"/>
            <a:r>
              <a:rPr lang="en-US" sz="1600" dirty="0"/>
              <a:t>Approximately </a:t>
            </a:r>
          </a:p>
          <a:p>
            <a:pPr algn="ctr"/>
            <a:r>
              <a:rPr lang="en-US" sz="1600" dirty="0"/>
              <a:t>14-16 contracts, </a:t>
            </a:r>
          </a:p>
          <a:p>
            <a:pPr algn="ctr"/>
            <a:r>
              <a:rPr lang="en-US" sz="1600" dirty="0"/>
              <a:t>Up to $300,000 per year </a:t>
            </a:r>
          </a:p>
          <a:p>
            <a:endParaRPr lang="en-US" dirty="0"/>
          </a:p>
        </p:txBody>
      </p:sp>
      <p:sp>
        <p:nvSpPr>
          <p:cNvPr id="6" name="TextBox 5">
            <a:extLst>
              <a:ext uri="{FF2B5EF4-FFF2-40B4-BE49-F238E27FC236}">
                <a16:creationId xmlns:a16="http://schemas.microsoft.com/office/drawing/2014/main" xmlns="" id="{44D93567-778D-4F91-8A81-1A14FBEA5CA8}"/>
              </a:ext>
            </a:extLst>
          </p:cNvPr>
          <p:cNvSpPr txBox="1"/>
          <p:nvPr/>
        </p:nvSpPr>
        <p:spPr>
          <a:xfrm>
            <a:off x="7561779" y="4009493"/>
            <a:ext cx="1744265" cy="1323439"/>
          </a:xfrm>
          <a:prstGeom prst="rect">
            <a:avLst/>
          </a:prstGeom>
          <a:noFill/>
        </p:spPr>
        <p:txBody>
          <a:bodyPr wrap="square" rtlCol="0">
            <a:spAutoFit/>
          </a:bodyPr>
          <a:lstStyle/>
          <a:p>
            <a:pPr lvl="0"/>
            <a:r>
              <a:rPr lang="en-US" sz="1600" dirty="0"/>
              <a:t>3 years Contract period </a:t>
            </a:r>
          </a:p>
          <a:p>
            <a:pPr lvl="0"/>
            <a:r>
              <a:rPr lang="en-US" sz="1600" i="1" dirty="0"/>
              <a:t>with potential to extend for those in good standing</a:t>
            </a:r>
          </a:p>
        </p:txBody>
      </p:sp>
    </p:spTree>
    <p:extLst>
      <p:ext uri="{BB962C8B-B14F-4D97-AF65-F5344CB8AC3E}">
        <p14:creationId xmlns:p14="http://schemas.microsoft.com/office/powerpoint/2010/main" val="84089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7" name="Rectangle 146">
            <a:extLst>
              <a:ext uri="{FF2B5EF4-FFF2-40B4-BE49-F238E27FC236}">
                <a16:creationId xmlns:a16="http://schemas.microsoft.com/office/drawing/2014/main" xmlns="" id="{B768BC45-6978-4563-AFFC-4378E82C53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olored rectangle">
            <a:extLst>
              <a:ext uri="{FF2B5EF4-FFF2-40B4-BE49-F238E27FC236}">
                <a16:creationId xmlns:a16="http://schemas.microsoft.com/office/drawing/2014/main" xmlns="" id="{A80A8067-64B4-47DF-9C4D-88D9ADEC2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B0CE407-CDDE-4FB0-B216-5DE7FA64B19E}"/>
              </a:ext>
            </a:extLst>
          </p:cNvPr>
          <p:cNvSpPr>
            <a:spLocks noGrp="1"/>
          </p:cNvSpPr>
          <p:nvPr>
            <p:ph type="ctrTitle"/>
          </p:nvPr>
        </p:nvSpPr>
        <p:spPr>
          <a:xfrm>
            <a:off x="838199" y="451381"/>
            <a:ext cx="10512552" cy="4066540"/>
          </a:xfrm>
        </p:spPr>
        <p:txBody>
          <a:bodyPr anchor="b">
            <a:normAutofit/>
          </a:bodyPr>
          <a:lstStyle/>
          <a:p>
            <a:pPr algn="l"/>
            <a:r>
              <a:rPr lang="en-US" sz="5600" dirty="0">
                <a:solidFill>
                  <a:srgbClr val="FFFFFF"/>
                </a:solidFill>
              </a:rPr>
              <a:t/>
            </a:r>
            <a:br>
              <a:rPr lang="en-US" sz="5600" dirty="0">
                <a:solidFill>
                  <a:srgbClr val="FFFFFF"/>
                </a:solidFill>
              </a:rPr>
            </a:br>
            <a:r>
              <a:rPr lang="en-US" sz="5600" dirty="0">
                <a:solidFill>
                  <a:srgbClr val="FFFFFF"/>
                </a:solidFill>
              </a:rPr>
              <a:t>BSK Trauma-Informed &amp; Restorative Practices Strategy</a:t>
            </a:r>
            <a:br>
              <a:rPr lang="en-US" sz="5600" dirty="0">
                <a:solidFill>
                  <a:srgbClr val="FFFFFF"/>
                </a:solidFill>
              </a:rPr>
            </a:br>
            <a:r>
              <a:rPr lang="en-US" sz="5600" dirty="0">
                <a:solidFill>
                  <a:srgbClr val="FFFFFF"/>
                </a:solidFill>
              </a:rPr>
              <a:t>Our Journey</a:t>
            </a:r>
            <a:br>
              <a:rPr lang="en-US" sz="5600" dirty="0">
                <a:solidFill>
                  <a:srgbClr val="FFFFFF"/>
                </a:solidFill>
              </a:rPr>
            </a:br>
            <a:r>
              <a:rPr lang="en-US" sz="5600" dirty="0">
                <a:solidFill>
                  <a:srgbClr val="FFFFFF"/>
                </a:solidFill>
              </a:rPr>
              <a:t> </a:t>
            </a:r>
            <a:r>
              <a:rPr lang="en-US" sz="5600" i="1" dirty="0">
                <a:solidFill>
                  <a:srgbClr val="FFFFFF"/>
                </a:solidFill>
              </a:rPr>
              <a:t>from</a:t>
            </a:r>
            <a:r>
              <a:rPr lang="en-US" sz="5600" dirty="0">
                <a:solidFill>
                  <a:srgbClr val="FFFFFF"/>
                </a:solidFill>
              </a:rPr>
              <a:t> Awardees to The Village</a:t>
            </a:r>
          </a:p>
        </p:txBody>
      </p:sp>
      <p:sp>
        <p:nvSpPr>
          <p:cNvPr id="3" name="Subtitle 2">
            <a:extLst>
              <a:ext uri="{FF2B5EF4-FFF2-40B4-BE49-F238E27FC236}">
                <a16:creationId xmlns:a16="http://schemas.microsoft.com/office/drawing/2014/main" xmlns="" id="{FDCC200B-32AF-435B-A27D-9B4D8115985C}"/>
              </a:ext>
            </a:extLst>
          </p:cNvPr>
          <p:cNvSpPr>
            <a:spLocks noGrp="1"/>
          </p:cNvSpPr>
          <p:nvPr>
            <p:ph type="subTitle" idx="1"/>
          </p:nvPr>
        </p:nvSpPr>
        <p:spPr>
          <a:xfrm>
            <a:off x="838199" y="4983276"/>
            <a:ext cx="10512552" cy="1124712"/>
          </a:xfrm>
        </p:spPr>
        <p:txBody>
          <a:bodyPr>
            <a:normAutofit/>
          </a:bodyPr>
          <a:lstStyle/>
          <a:p>
            <a:pPr algn="l"/>
            <a:r>
              <a:rPr lang="en-US" i="1" dirty="0">
                <a:solidFill>
                  <a:srgbClr val="FFFFFF"/>
                </a:solidFill>
              </a:rPr>
              <a:t>Yolanda McGhee &amp; Julia Yen</a:t>
            </a:r>
          </a:p>
        </p:txBody>
      </p:sp>
      <p:sp>
        <p:nvSpPr>
          <p:cNvPr id="189" name="sketch line">
            <a:extLst>
              <a:ext uri="{FF2B5EF4-FFF2-40B4-BE49-F238E27FC236}">
                <a16:creationId xmlns:a16="http://schemas.microsoft.com/office/drawing/2014/main" xmlns="" id="{9D1E2788-F6B5-40EE-A733-8187EB22BD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747614"/>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79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097A482-757B-4F2E-812A-AA621DE122B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2.0 RFP Tentative Projection</a:t>
            </a:r>
          </a:p>
        </p:txBody>
      </p:sp>
      <p:graphicFrame>
        <p:nvGraphicFramePr>
          <p:cNvPr id="3" name="Table 2">
            <a:extLst>
              <a:ext uri="{FF2B5EF4-FFF2-40B4-BE49-F238E27FC236}">
                <a16:creationId xmlns:a16="http://schemas.microsoft.com/office/drawing/2014/main" xmlns="" id="{E3D3FCB0-F317-4910-9577-F9EE135B765A}"/>
              </a:ext>
            </a:extLst>
          </p:cNvPr>
          <p:cNvGraphicFramePr>
            <a:graphicFrameLocks noGrp="1"/>
          </p:cNvGraphicFramePr>
          <p:nvPr>
            <p:extLst>
              <p:ext uri="{D42A27DB-BD31-4B8C-83A1-F6EECF244321}">
                <p14:modId xmlns:p14="http://schemas.microsoft.com/office/powerpoint/2010/main" val="393001461"/>
              </p:ext>
            </p:extLst>
          </p:nvPr>
        </p:nvGraphicFramePr>
        <p:xfrm>
          <a:off x="4207933" y="828475"/>
          <a:ext cx="7347537" cy="5202031"/>
        </p:xfrm>
        <a:graphic>
          <a:graphicData uri="http://schemas.openxmlformats.org/drawingml/2006/table">
            <a:tbl>
              <a:tblPr firstRow="1" firstCol="1" bandRow="1">
                <a:tableStyleId>{9D7B26C5-4107-4FEC-AEDC-1716B250A1EF}</a:tableStyleId>
              </a:tblPr>
              <a:tblGrid>
                <a:gridCol w="5129092">
                  <a:extLst>
                    <a:ext uri="{9D8B030D-6E8A-4147-A177-3AD203B41FA5}">
                      <a16:colId xmlns:a16="http://schemas.microsoft.com/office/drawing/2014/main" xmlns="" val="3268905754"/>
                    </a:ext>
                  </a:extLst>
                </a:gridCol>
                <a:gridCol w="2218445">
                  <a:extLst>
                    <a:ext uri="{9D8B030D-6E8A-4147-A177-3AD203B41FA5}">
                      <a16:colId xmlns:a16="http://schemas.microsoft.com/office/drawing/2014/main" xmlns="" val="4229786852"/>
                    </a:ext>
                  </a:extLst>
                </a:gridCol>
              </a:tblGrid>
              <a:tr h="378899">
                <a:tc>
                  <a:txBody>
                    <a:bodyPr/>
                    <a:lstStyle/>
                    <a:p>
                      <a:pPr marL="0" marR="0">
                        <a:lnSpc>
                          <a:spcPct val="107000"/>
                        </a:lnSpc>
                        <a:spcBef>
                          <a:spcPts val="0"/>
                        </a:spcBef>
                        <a:spcAft>
                          <a:spcPts val="0"/>
                        </a:spcAft>
                      </a:pPr>
                      <a:r>
                        <a:rPr lang="en-US" sz="2100">
                          <a:effectLst/>
                        </a:rPr>
                        <a:t>RFP Issued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tc>
                  <a:txBody>
                    <a:bodyPr/>
                    <a:lstStyle/>
                    <a:p>
                      <a:pPr marL="0" marR="0">
                        <a:lnSpc>
                          <a:spcPct val="107000"/>
                        </a:lnSpc>
                        <a:spcBef>
                          <a:spcPts val="0"/>
                        </a:spcBef>
                        <a:spcAft>
                          <a:spcPts val="0"/>
                        </a:spcAft>
                      </a:pPr>
                      <a:r>
                        <a:rPr lang="en-US" sz="2100">
                          <a:effectLst/>
                        </a:rPr>
                        <a:t>March 16, 2022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extLst>
                  <a:ext uri="{0D108BD9-81ED-4DB2-BD59-A6C34878D82A}">
                    <a16:rowId xmlns:a16="http://schemas.microsoft.com/office/drawing/2014/main" xmlns="" val="2386045014"/>
                  </a:ext>
                </a:extLst>
              </a:tr>
              <a:tr h="378899">
                <a:tc>
                  <a:txBody>
                    <a:bodyPr/>
                    <a:lstStyle/>
                    <a:p>
                      <a:pPr marL="0" marR="0">
                        <a:lnSpc>
                          <a:spcPct val="107000"/>
                        </a:lnSpc>
                        <a:spcBef>
                          <a:spcPts val="0"/>
                        </a:spcBef>
                        <a:spcAft>
                          <a:spcPts val="0"/>
                        </a:spcAft>
                      </a:pPr>
                      <a:r>
                        <a:rPr lang="en-US" sz="2100">
                          <a:effectLst/>
                        </a:rPr>
                        <a:t>Information Session 1 (recorded)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tc>
                  <a:txBody>
                    <a:bodyPr/>
                    <a:lstStyle/>
                    <a:p>
                      <a:pPr marL="0" marR="0">
                        <a:lnSpc>
                          <a:spcPct val="107000"/>
                        </a:lnSpc>
                        <a:spcBef>
                          <a:spcPts val="0"/>
                        </a:spcBef>
                        <a:spcAft>
                          <a:spcPts val="0"/>
                        </a:spcAft>
                      </a:pPr>
                      <a:r>
                        <a:rPr lang="en-US" sz="2100">
                          <a:effectLst/>
                        </a:rPr>
                        <a:t>March 22, 2022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extLst>
                  <a:ext uri="{0D108BD9-81ED-4DB2-BD59-A6C34878D82A}">
                    <a16:rowId xmlns:a16="http://schemas.microsoft.com/office/drawing/2014/main" xmlns="" val="877280855"/>
                  </a:ext>
                </a:extLst>
              </a:tr>
              <a:tr h="378899">
                <a:tc>
                  <a:txBody>
                    <a:bodyPr/>
                    <a:lstStyle/>
                    <a:p>
                      <a:pPr marL="0" marR="0">
                        <a:lnSpc>
                          <a:spcPct val="107000"/>
                        </a:lnSpc>
                        <a:spcBef>
                          <a:spcPts val="0"/>
                        </a:spcBef>
                        <a:spcAft>
                          <a:spcPts val="0"/>
                        </a:spcAft>
                      </a:pPr>
                      <a:r>
                        <a:rPr lang="en-US" sz="2100">
                          <a:effectLst/>
                        </a:rPr>
                        <a:t>Information Session 2 (recorded)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tc>
                  <a:txBody>
                    <a:bodyPr/>
                    <a:lstStyle/>
                    <a:p>
                      <a:pPr marL="0" marR="0">
                        <a:lnSpc>
                          <a:spcPct val="107000"/>
                        </a:lnSpc>
                        <a:spcBef>
                          <a:spcPts val="0"/>
                        </a:spcBef>
                        <a:spcAft>
                          <a:spcPts val="0"/>
                        </a:spcAft>
                      </a:pPr>
                      <a:r>
                        <a:rPr lang="en-US" sz="2100">
                          <a:effectLst/>
                        </a:rPr>
                        <a:t>April 5, 2022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extLst>
                  <a:ext uri="{0D108BD9-81ED-4DB2-BD59-A6C34878D82A}">
                    <a16:rowId xmlns:a16="http://schemas.microsoft.com/office/drawing/2014/main" xmlns="" val="2891814676"/>
                  </a:ext>
                </a:extLst>
              </a:tr>
              <a:tr h="378899">
                <a:tc>
                  <a:txBody>
                    <a:bodyPr/>
                    <a:lstStyle/>
                    <a:p>
                      <a:pPr marL="0" marR="0">
                        <a:lnSpc>
                          <a:spcPct val="107000"/>
                        </a:lnSpc>
                        <a:spcBef>
                          <a:spcPts val="0"/>
                        </a:spcBef>
                        <a:spcAft>
                          <a:spcPts val="0"/>
                        </a:spcAft>
                      </a:pPr>
                      <a:r>
                        <a:rPr lang="en-US" sz="2100">
                          <a:effectLst/>
                        </a:rPr>
                        <a:t>Final Day to Ask King County Questions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tc>
                  <a:txBody>
                    <a:bodyPr/>
                    <a:lstStyle/>
                    <a:p>
                      <a:pPr marL="0" marR="0">
                        <a:lnSpc>
                          <a:spcPct val="107000"/>
                        </a:lnSpc>
                        <a:spcBef>
                          <a:spcPts val="0"/>
                        </a:spcBef>
                        <a:spcAft>
                          <a:spcPts val="0"/>
                        </a:spcAft>
                      </a:pPr>
                      <a:r>
                        <a:rPr lang="en-US" sz="2100">
                          <a:effectLst/>
                        </a:rPr>
                        <a:t>April 29, 2022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extLst>
                  <a:ext uri="{0D108BD9-81ED-4DB2-BD59-A6C34878D82A}">
                    <a16:rowId xmlns:a16="http://schemas.microsoft.com/office/drawing/2014/main" xmlns="" val="1563270133"/>
                  </a:ext>
                </a:extLst>
              </a:tr>
              <a:tr h="378899">
                <a:tc>
                  <a:txBody>
                    <a:bodyPr/>
                    <a:lstStyle/>
                    <a:p>
                      <a:pPr marL="0" marR="0">
                        <a:lnSpc>
                          <a:spcPct val="107000"/>
                        </a:lnSpc>
                        <a:spcBef>
                          <a:spcPts val="0"/>
                        </a:spcBef>
                        <a:spcAft>
                          <a:spcPts val="0"/>
                        </a:spcAft>
                      </a:pPr>
                      <a:r>
                        <a:rPr lang="en-US" sz="2100">
                          <a:effectLst/>
                        </a:rPr>
                        <a:t>Final Day to Request 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tc>
                  <a:txBody>
                    <a:bodyPr/>
                    <a:lstStyle/>
                    <a:p>
                      <a:pPr marL="0" marR="0">
                        <a:lnSpc>
                          <a:spcPct val="107000"/>
                        </a:lnSpc>
                        <a:spcBef>
                          <a:spcPts val="0"/>
                        </a:spcBef>
                        <a:spcAft>
                          <a:spcPts val="0"/>
                        </a:spcAft>
                      </a:pPr>
                      <a:r>
                        <a:rPr lang="en-US" sz="2100">
                          <a:effectLst/>
                        </a:rPr>
                        <a:t>May 2, 2022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extLst>
                  <a:ext uri="{0D108BD9-81ED-4DB2-BD59-A6C34878D82A}">
                    <a16:rowId xmlns:a16="http://schemas.microsoft.com/office/drawing/2014/main" xmlns="" val="3379259048"/>
                  </a:ext>
                </a:extLst>
              </a:tr>
              <a:tr h="723613">
                <a:tc>
                  <a:txBody>
                    <a:bodyPr/>
                    <a:lstStyle/>
                    <a:p>
                      <a:pPr marL="0" marR="0">
                        <a:lnSpc>
                          <a:spcPct val="107000"/>
                        </a:lnSpc>
                        <a:spcBef>
                          <a:spcPts val="0"/>
                        </a:spcBef>
                        <a:spcAft>
                          <a:spcPts val="0"/>
                        </a:spcAft>
                      </a:pPr>
                      <a:r>
                        <a:rPr lang="en-US" sz="2100">
                          <a:effectLst/>
                        </a:rPr>
                        <a:t>RFP Application Due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tc>
                  <a:txBody>
                    <a:bodyPr/>
                    <a:lstStyle/>
                    <a:p>
                      <a:pPr marL="0" marR="0">
                        <a:lnSpc>
                          <a:spcPct val="107000"/>
                        </a:lnSpc>
                        <a:spcBef>
                          <a:spcPts val="0"/>
                        </a:spcBef>
                        <a:spcAft>
                          <a:spcPts val="0"/>
                        </a:spcAft>
                      </a:pPr>
                      <a:r>
                        <a:rPr lang="en-US" sz="2100">
                          <a:effectLst/>
                        </a:rPr>
                        <a:t>May 6, 2022 (5PM PST)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extLst>
                  <a:ext uri="{0D108BD9-81ED-4DB2-BD59-A6C34878D82A}">
                    <a16:rowId xmlns:a16="http://schemas.microsoft.com/office/drawing/2014/main" xmlns="" val="4167222250"/>
                  </a:ext>
                </a:extLst>
              </a:tr>
              <a:tr h="723613">
                <a:tc>
                  <a:txBody>
                    <a:bodyPr/>
                    <a:lstStyle/>
                    <a:p>
                      <a:pPr marL="0" marR="0">
                        <a:lnSpc>
                          <a:spcPct val="107000"/>
                        </a:lnSpc>
                        <a:spcBef>
                          <a:spcPts val="0"/>
                        </a:spcBef>
                        <a:spcAft>
                          <a:spcPts val="0"/>
                        </a:spcAft>
                      </a:pPr>
                      <a:r>
                        <a:rPr lang="en-US" sz="2100">
                          <a:effectLst/>
                        </a:rPr>
                        <a:t>Responses Reviewed and Rated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tc>
                  <a:txBody>
                    <a:bodyPr/>
                    <a:lstStyle/>
                    <a:p>
                      <a:pPr marL="0" marR="0">
                        <a:lnSpc>
                          <a:spcPct val="107000"/>
                        </a:lnSpc>
                        <a:spcBef>
                          <a:spcPts val="0"/>
                        </a:spcBef>
                        <a:spcAft>
                          <a:spcPts val="0"/>
                        </a:spcAft>
                      </a:pPr>
                      <a:r>
                        <a:rPr lang="en-US" sz="2100">
                          <a:effectLst/>
                        </a:rPr>
                        <a:t>May 11 – June 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extLst>
                  <a:ext uri="{0D108BD9-81ED-4DB2-BD59-A6C34878D82A}">
                    <a16:rowId xmlns:a16="http://schemas.microsoft.com/office/drawing/2014/main" xmlns="" val="3584901729"/>
                  </a:ext>
                </a:extLst>
              </a:tr>
              <a:tr h="723613">
                <a:tc>
                  <a:txBody>
                    <a:bodyPr/>
                    <a:lstStyle/>
                    <a:p>
                      <a:pPr marL="0" marR="0">
                        <a:lnSpc>
                          <a:spcPct val="107000"/>
                        </a:lnSpc>
                        <a:spcBef>
                          <a:spcPts val="0"/>
                        </a:spcBef>
                        <a:spcAft>
                          <a:spcPts val="0"/>
                        </a:spcAft>
                      </a:pPr>
                      <a:r>
                        <a:rPr lang="en-US" sz="2100">
                          <a:effectLst/>
                        </a:rPr>
                        <a:t>Notice of Selected and Non-Selected Proposals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tc>
                  <a:txBody>
                    <a:bodyPr/>
                    <a:lstStyle/>
                    <a:p>
                      <a:pPr marL="0" marR="0">
                        <a:lnSpc>
                          <a:spcPct val="107000"/>
                        </a:lnSpc>
                        <a:spcBef>
                          <a:spcPts val="0"/>
                        </a:spcBef>
                        <a:spcAft>
                          <a:spcPts val="0"/>
                        </a:spcAft>
                      </a:pPr>
                      <a:r>
                        <a:rPr lang="en-US" sz="2100">
                          <a:effectLst/>
                        </a:rPr>
                        <a:t>June 23, 2022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extLst>
                  <a:ext uri="{0D108BD9-81ED-4DB2-BD59-A6C34878D82A}">
                    <a16:rowId xmlns:a16="http://schemas.microsoft.com/office/drawing/2014/main" xmlns="" val="3256611562"/>
                  </a:ext>
                </a:extLst>
              </a:tr>
              <a:tr h="378899">
                <a:tc>
                  <a:txBody>
                    <a:bodyPr/>
                    <a:lstStyle/>
                    <a:p>
                      <a:pPr marL="0" marR="0">
                        <a:lnSpc>
                          <a:spcPct val="107000"/>
                        </a:lnSpc>
                        <a:spcBef>
                          <a:spcPts val="0"/>
                        </a:spcBef>
                        <a:spcAft>
                          <a:spcPts val="0"/>
                        </a:spcAft>
                      </a:pPr>
                      <a:r>
                        <a:rPr lang="en-US" sz="2100">
                          <a:effectLst/>
                        </a:rPr>
                        <a:t>Selected Proposals List Published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tc>
                  <a:txBody>
                    <a:bodyPr/>
                    <a:lstStyle/>
                    <a:p>
                      <a:pPr marL="0" marR="0">
                        <a:lnSpc>
                          <a:spcPct val="107000"/>
                        </a:lnSpc>
                        <a:spcBef>
                          <a:spcPts val="0"/>
                        </a:spcBef>
                        <a:spcAft>
                          <a:spcPts val="0"/>
                        </a:spcAft>
                      </a:pPr>
                      <a:r>
                        <a:rPr lang="en-US" sz="2100">
                          <a:effectLst/>
                        </a:rPr>
                        <a:t>June 30, 2022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extLst>
                  <a:ext uri="{0D108BD9-81ED-4DB2-BD59-A6C34878D82A}">
                    <a16:rowId xmlns:a16="http://schemas.microsoft.com/office/drawing/2014/main" xmlns="" val="2808576376"/>
                  </a:ext>
                </a:extLst>
              </a:tr>
              <a:tr h="378899">
                <a:tc>
                  <a:txBody>
                    <a:bodyPr/>
                    <a:lstStyle/>
                    <a:p>
                      <a:pPr marL="0" marR="0">
                        <a:lnSpc>
                          <a:spcPct val="107000"/>
                        </a:lnSpc>
                        <a:spcBef>
                          <a:spcPts val="0"/>
                        </a:spcBef>
                        <a:spcAft>
                          <a:spcPts val="0"/>
                        </a:spcAft>
                      </a:pPr>
                      <a:r>
                        <a:rPr lang="en-US" sz="2100">
                          <a:effectLst/>
                        </a:rPr>
                        <a:t>Contract negotiation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tc>
                  <a:txBody>
                    <a:bodyPr/>
                    <a:lstStyle/>
                    <a:p>
                      <a:pPr marL="0" marR="0">
                        <a:lnSpc>
                          <a:spcPct val="107000"/>
                        </a:lnSpc>
                        <a:spcBef>
                          <a:spcPts val="0"/>
                        </a:spcBef>
                        <a:spcAft>
                          <a:spcPts val="0"/>
                        </a:spcAft>
                      </a:pPr>
                      <a:r>
                        <a:rPr lang="en-US" sz="2100">
                          <a:effectLst/>
                        </a:rPr>
                        <a:t>July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extLst>
                  <a:ext uri="{0D108BD9-81ED-4DB2-BD59-A6C34878D82A}">
                    <a16:rowId xmlns:a16="http://schemas.microsoft.com/office/drawing/2014/main" xmlns="" val="2910070228"/>
                  </a:ext>
                </a:extLst>
              </a:tr>
              <a:tr h="378899">
                <a:tc>
                  <a:txBody>
                    <a:bodyPr/>
                    <a:lstStyle/>
                    <a:p>
                      <a:pPr marL="0" marR="0">
                        <a:lnSpc>
                          <a:spcPct val="107000"/>
                        </a:lnSpc>
                        <a:spcBef>
                          <a:spcPts val="0"/>
                        </a:spcBef>
                        <a:spcAft>
                          <a:spcPts val="0"/>
                        </a:spcAft>
                      </a:pPr>
                      <a:r>
                        <a:rPr lang="en-US" sz="2100">
                          <a:effectLst/>
                        </a:rPr>
                        <a:t>Contracts begin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tc>
                  <a:txBody>
                    <a:bodyPr/>
                    <a:lstStyle/>
                    <a:p>
                      <a:pPr marL="0" marR="0">
                        <a:lnSpc>
                          <a:spcPct val="107000"/>
                        </a:lnSpc>
                        <a:spcBef>
                          <a:spcPts val="0"/>
                        </a:spcBef>
                        <a:spcAft>
                          <a:spcPts val="0"/>
                        </a:spcAft>
                      </a:pPr>
                      <a:r>
                        <a:rPr lang="en-US" sz="2100">
                          <a:effectLst/>
                        </a:rPr>
                        <a:t>August 1, 2022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6649" marR="96649" marT="0" marB="0"/>
                </a:tc>
                <a:extLst>
                  <a:ext uri="{0D108BD9-81ED-4DB2-BD59-A6C34878D82A}">
                    <a16:rowId xmlns:a16="http://schemas.microsoft.com/office/drawing/2014/main" xmlns="" val="3815145484"/>
                  </a:ext>
                </a:extLst>
              </a:tr>
            </a:tbl>
          </a:graphicData>
        </a:graphic>
      </p:graphicFrame>
    </p:spTree>
    <p:extLst>
      <p:ext uri="{BB962C8B-B14F-4D97-AF65-F5344CB8AC3E}">
        <p14:creationId xmlns:p14="http://schemas.microsoft.com/office/powerpoint/2010/main" val="79568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oup of people wearing masks and holding signs&#10;&#10;Description automatically generated with medium confidence">
            <a:extLst>
              <a:ext uri="{FF2B5EF4-FFF2-40B4-BE49-F238E27FC236}">
                <a16:creationId xmlns:a16="http://schemas.microsoft.com/office/drawing/2014/main" xmlns="" id="{7DD9A448-14FD-4AC0-8C81-0AB82C078B3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5250" r="9091" b="21344"/>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D901679-82F2-4720-BA91-E07F6EF286E2}"/>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2800"/>
              <a:t>Where do I go from here…… </a:t>
            </a:r>
            <a:r>
              <a:rPr lang="en-US" sz="2800">
                <a:effectLst/>
              </a:rPr>
              <a:t>Kujichagulia </a:t>
            </a:r>
            <a:r>
              <a:rPr lang="en-US" sz="2800"/>
              <a:t>(Self/Collective Determination)</a:t>
            </a:r>
            <a:r>
              <a:rPr lang="en-US" sz="2800" cap="all"/>
              <a:t/>
            </a:r>
            <a:br>
              <a:rPr lang="en-US" sz="2800" cap="all"/>
            </a:br>
            <a:endParaRPr lang="en-US" sz="2800" cap="all"/>
          </a:p>
        </p:txBody>
      </p:sp>
      <p:sp>
        <p:nvSpPr>
          <p:cNvPr id="4" name="Text Placeholder 3">
            <a:extLst>
              <a:ext uri="{FF2B5EF4-FFF2-40B4-BE49-F238E27FC236}">
                <a16:creationId xmlns:a16="http://schemas.microsoft.com/office/drawing/2014/main" xmlns="" id="{ACDF1BFC-6776-4BCB-9DFE-F9CC27890047}"/>
              </a:ext>
            </a:extLst>
          </p:cNvPr>
          <p:cNvSpPr>
            <a:spLocks noGrp="1"/>
          </p:cNvSpPr>
          <p:nvPr>
            <p:ph type="body" sz="half" idx="2"/>
          </p:nvPr>
        </p:nvSpPr>
        <p:spPr>
          <a:xfrm>
            <a:off x="594109" y="2121763"/>
            <a:ext cx="6620505" cy="3773010"/>
          </a:xfrm>
        </p:spPr>
        <p:txBody>
          <a:bodyPr vert="horz" lIns="91440" tIns="45720" rIns="91440" bIns="45720" rtlCol="0">
            <a:normAutofit fontScale="92500" lnSpcReduction="10000"/>
          </a:bodyPr>
          <a:lstStyle/>
          <a:p>
            <a:pPr indent="-228600">
              <a:buFont typeface="Arial" panose="020B0604020202020204" pitchFamily="34" charset="0"/>
              <a:buChar char="•"/>
            </a:pPr>
            <a:r>
              <a:rPr lang="en-US" sz="2400" dirty="0"/>
              <a:t>Are you willing to go beyond collaboration to work collectively to experience collective impact?</a:t>
            </a:r>
            <a:endParaRPr lang="en-US" sz="2400" dirty="0">
              <a:effectLst/>
            </a:endParaRPr>
          </a:p>
          <a:p>
            <a:pPr indent="-228600">
              <a:buFont typeface="Arial" panose="020B0604020202020204" pitchFamily="34" charset="0"/>
              <a:buChar char="•"/>
            </a:pPr>
            <a:r>
              <a:rPr lang="en-US" sz="2400" dirty="0">
                <a:effectLst/>
              </a:rPr>
              <a:t>How might your personal and organizational "why" be connected and aligned with the Village collective "why"?</a:t>
            </a:r>
          </a:p>
          <a:p>
            <a:pPr indent="-228600">
              <a:buFont typeface="Arial" panose="020B0604020202020204" pitchFamily="34" charset="0"/>
              <a:buChar char="•"/>
            </a:pPr>
            <a:r>
              <a:rPr lang="en-US" sz="2400" dirty="0"/>
              <a:t>Think about the relationships you have (ROR) and how they have contributed to you, your organization and the community's growth.</a:t>
            </a:r>
          </a:p>
          <a:p>
            <a:pPr indent="-228600">
              <a:buFont typeface="Arial" panose="020B0604020202020204" pitchFamily="34" charset="0"/>
              <a:buChar char="•"/>
            </a:pPr>
            <a:r>
              <a:rPr lang="en-US" sz="2400" dirty="0"/>
              <a:t>Think about ways you can partner with other to provide a greater impact on scholar's trajectory!</a:t>
            </a:r>
          </a:p>
          <a:p>
            <a:pPr indent="-228600">
              <a:buFont typeface="Arial" panose="020B0604020202020204" pitchFamily="34" charset="0"/>
              <a:buChar char="•"/>
            </a:pPr>
            <a:r>
              <a:rPr lang="en-US" sz="2400" dirty="0"/>
              <a:t>Start developing a SMART goals together in preparation for the launch of the 2.0 LHSIR RFP.</a:t>
            </a:r>
          </a:p>
          <a:p>
            <a:pPr indent="-228600">
              <a:buFont typeface="Arial" panose="020B0604020202020204" pitchFamily="34" charset="0"/>
              <a:buChar char="•"/>
            </a:pPr>
            <a:endParaRPr lang="en-US" sz="2400" dirty="0"/>
          </a:p>
        </p:txBody>
      </p:sp>
    </p:spTree>
    <p:extLst>
      <p:ext uri="{BB962C8B-B14F-4D97-AF65-F5344CB8AC3E}">
        <p14:creationId xmlns:p14="http://schemas.microsoft.com/office/powerpoint/2010/main" val="343114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ppy &amp;amp; Meaningful Blog: Meaningful Thoughts 0102 - A Train Journey Life  Experience">
            <a:extLst>
              <a:ext uri="{FF2B5EF4-FFF2-40B4-BE49-F238E27FC236}">
                <a16:creationId xmlns:a16="http://schemas.microsoft.com/office/drawing/2014/main" xmlns="" id="{F57D93D7-84B3-46B8-B047-7E13A9852A9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34061"/>
            <a:ext cx="12192000" cy="6892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BE3E0710-E18B-4044-A781-FD98136D1D97}"/>
              </a:ext>
            </a:extLst>
          </p:cNvPr>
          <p:cNvSpPr>
            <a:spLocks noGrp="1"/>
          </p:cNvSpPr>
          <p:nvPr>
            <p:ph type="title"/>
          </p:nvPr>
        </p:nvSpPr>
        <p:spPr>
          <a:xfrm>
            <a:off x="590309" y="5294954"/>
            <a:ext cx="10509504" cy="1076914"/>
          </a:xfrm>
        </p:spPr>
        <p:txBody>
          <a:bodyPr anchor="ctr">
            <a:normAutofit/>
          </a:bodyPr>
          <a:lstStyle/>
          <a:p>
            <a:pPr algn="ctr"/>
            <a:r>
              <a:rPr lang="en-US" b="1" dirty="0">
                <a:solidFill>
                  <a:schemeClr val="bg1"/>
                </a:solidFill>
                <a:latin typeface="Aharoni" panose="02010803020104030203" pitchFamily="2" charset="-79"/>
                <a:cs typeface="Aharoni" panose="02010803020104030203" pitchFamily="2" charset="-79"/>
              </a:rPr>
              <a:t>Our Journey </a:t>
            </a:r>
            <a:r>
              <a:rPr lang="en-US" b="1" i="1" dirty="0">
                <a:solidFill>
                  <a:schemeClr val="bg1"/>
                </a:solidFill>
                <a:latin typeface="Aharoni" panose="02010803020104030203" pitchFamily="2" charset="-79"/>
                <a:cs typeface="Aharoni" panose="02010803020104030203" pitchFamily="2" charset="-79"/>
              </a:rPr>
              <a:t>From</a:t>
            </a:r>
            <a:r>
              <a:rPr lang="en-US" b="1" dirty="0">
                <a:solidFill>
                  <a:schemeClr val="bg1"/>
                </a:solidFill>
                <a:latin typeface="Aharoni" panose="02010803020104030203" pitchFamily="2" charset="-79"/>
                <a:cs typeface="Aharoni" panose="02010803020104030203" pitchFamily="2" charset="-79"/>
              </a:rPr>
              <a:t> Trauma to Liberation  </a:t>
            </a:r>
          </a:p>
        </p:txBody>
      </p:sp>
      <p:graphicFrame>
        <p:nvGraphicFramePr>
          <p:cNvPr id="5" name="Content Placeholder 2">
            <a:extLst>
              <a:ext uri="{FF2B5EF4-FFF2-40B4-BE49-F238E27FC236}">
                <a16:creationId xmlns:a16="http://schemas.microsoft.com/office/drawing/2014/main" xmlns="" id="{DF7BEF96-715A-461B-9581-E6BE881CAAF2}"/>
              </a:ext>
            </a:extLst>
          </p:cNvPr>
          <p:cNvGraphicFramePr>
            <a:graphicFrameLocks noGrp="1"/>
          </p:cNvGraphicFramePr>
          <p:nvPr>
            <p:ph idx="1"/>
            <p:extLst>
              <p:ext uri="{D42A27DB-BD31-4B8C-83A1-F6EECF244321}">
                <p14:modId xmlns:p14="http://schemas.microsoft.com/office/powerpoint/2010/main" val="3214650396"/>
              </p:ext>
            </p:extLst>
          </p:nvPr>
        </p:nvGraphicFramePr>
        <p:xfrm>
          <a:off x="590309" y="296666"/>
          <a:ext cx="11019489" cy="49982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xmlns="" id="{E9B4F601-B236-4914-86F4-DD7C07B91AF9}"/>
              </a:ext>
            </a:extLst>
          </p:cNvPr>
          <p:cNvSpPr txBox="1"/>
          <p:nvPr/>
        </p:nvSpPr>
        <p:spPr>
          <a:xfrm>
            <a:off x="9771019" y="2598003"/>
            <a:ext cx="1647825" cy="1107996"/>
          </a:xfrm>
          <a:prstGeom prst="rect">
            <a:avLst/>
          </a:prstGeom>
          <a:noFill/>
        </p:spPr>
        <p:txBody>
          <a:bodyPr wrap="square" rtlCol="0">
            <a:spAutoFit/>
          </a:bodyPr>
          <a:lstStyle/>
          <a:p>
            <a:pPr algn="ctr"/>
            <a:r>
              <a:rPr lang="en-US" sz="2400" b="1" dirty="0"/>
              <a:t>Collective Movement</a:t>
            </a:r>
          </a:p>
          <a:p>
            <a:endParaRPr lang="en-US" dirty="0"/>
          </a:p>
        </p:txBody>
      </p:sp>
      <p:sp>
        <p:nvSpPr>
          <p:cNvPr id="6" name="TextBox 5">
            <a:extLst>
              <a:ext uri="{FF2B5EF4-FFF2-40B4-BE49-F238E27FC236}">
                <a16:creationId xmlns:a16="http://schemas.microsoft.com/office/drawing/2014/main" xmlns="" id="{44D93567-778D-4F91-8A81-1A14FBEA5CA8}"/>
              </a:ext>
            </a:extLst>
          </p:cNvPr>
          <p:cNvSpPr txBox="1"/>
          <p:nvPr/>
        </p:nvSpPr>
        <p:spPr>
          <a:xfrm>
            <a:off x="7597874" y="2598003"/>
            <a:ext cx="1744265" cy="830997"/>
          </a:xfrm>
          <a:prstGeom prst="rect">
            <a:avLst/>
          </a:prstGeom>
          <a:noFill/>
        </p:spPr>
        <p:txBody>
          <a:bodyPr wrap="square" rtlCol="0">
            <a:spAutoFit/>
          </a:bodyPr>
          <a:lstStyle/>
          <a:p>
            <a:pPr lvl="0"/>
            <a:r>
              <a:rPr lang="en-US" sz="2400" b="1" dirty="0"/>
              <a:t>Liberation and Healing</a:t>
            </a:r>
            <a:endParaRPr lang="en-US" sz="2400" b="1" i="1" dirty="0"/>
          </a:p>
        </p:txBody>
      </p:sp>
    </p:spTree>
    <p:extLst>
      <p:ext uri="{BB962C8B-B14F-4D97-AF65-F5344CB8AC3E}">
        <p14:creationId xmlns:p14="http://schemas.microsoft.com/office/powerpoint/2010/main" val="243025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B2A8BC2-9CDB-4303-A1CF-750271345571}"/>
              </a:ext>
            </a:extLst>
          </p:cNvPr>
          <p:cNvPicPr>
            <a:picLocks noChangeAspect="1"/>
          </p:cNvPicPr>
          <p:nvPr/>
        </p:nvPicPr>
        <p:blipFill rotWithShape="1">
          <a:blip r:embed="rId4"/>
          <a:srcRect t="8716" b="3393"/>
          <a:stretch/>
        </p:blipFill>
        <p:spPr>
          <a:xfrm>
            <a:off x="-3047" y="10"/>
            <a:ext cx="12191999" cy="6857990"/>
          </a:xfrm>
          <a:prstGeom prst="rect">
            <a:avLst/>
          </a:prstGeom>
        </p:spPr>
      </p:pic>
      <p:sp>
        <p:nvSpPr>
          <p:cNvPr id="52" name="Rectangle 45">
            <a:extLst>
              <a:ext uri="{FF2B5EF4-FFF2-40B4-BE49-F238E27FC236}">
                <a16:creationId xmlns:a16="http://schemas.microsoft.com/office/drawing/2014/main" xmlns="" id="{5683D043-25BB-4AC9-8130-6411796726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1FC5398-C628-478A-822A-BE6CBC51559B}"/>
              </a:ext>
            </a:extLst>
          </p:cNvPr>
          <p:cNvSpPr>
            <a:spLocks noGrp="1"/>
          </p:cNvSpPr>
          <p:nvPr>
            <p:ph type="ctrTitle"/>
          </p:nvPr>
        </p:nvSpPr>
        <p:spPr>
          <a:xfrm>
            <a:off x="321734" y="352338"/>
            <a:ext cx="11548532" cy="4198700"/>
          </a:xfrm>
        </p:spPr>
        <p:txBody>
          <a:bodyPr anchor="t">
            <a:normAutofit/>
          </a:bodyPr>
          <a:lstStyle/>
          <a:p>
            <a:r>
              <a:rPr lang="en-US" sz="11500" dirty="0">
                <a:solidFill>
                  <a:schemeClr val="bg1"/>
                </a:solidFill>
              </a:rPr>
              <a:t>2.0 RFP </a:t>
            </a:r>
          </a:p>
        </p:txBody>
      </p:sp>
      <p:sp>
        <p:nvSpPr>
          <p:cNvPr id="53" name="Rectangle 47">
            <a:extLst>
              <a:ext uri="{FF2B5EF4-FFF2-40B4-BE49-F238E27FC236}">
                <a16:creationId xmlns:a16="http://schemas.microsoft.com/office/drawing/2014/main" xmlns="" id="{AA61CCAC-6875-474C-8E9E-F57ABF078C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xmlns="" id="{07730D41-D3A4-4CFC-91DC-62E6A5AE503B}"/>
              </a:ext>
            </a:extLst>
          </p:cNvPr>
          <p:cNvSpPr>
            <a:spLocks noGrp="1"/>
          </p:cNvSpPr>
          <p:nvPr>
            <p:ph type="subTitle" idx="1"/>
          </p:nvPr>
        </p:nvSpPr>
        <p:spPr>
          <a:xfrm>
            <a:off x="321733" y="4718033"/>
            <a:ext cx="10634738" cy="1175039"/>
          </a:xfrm>
        </p:spPr>
        <p:txBody>
          <a:bodyPr anchor="b">
            <a:normAutofit/>
          </a:bodyPr>
          <a:lstStyle/>
          <a:p>
            <a:r>
              <a:rPr lang="en-US" sz="1800" dirty="0">
                <a:solidFill>
                  <a:schemeClr val="bg1"/>
                </a:solidFill>
              </a:rPr>
              <a:t>BSK 2.0 strategy Liberation and healing from systemic racism 2022 </a:t>
            </a:r>
          </a:p>
        </p:txBody>
      </p:sp>
    </p:spTree>
    <p:extLst>
      <p:ext uri="{BB962C8B-B14F-4D97-AF65-F5344CB8AC3E}">
        <p14:creationId xmlns:p14="http://schemas.microsoft.com/office/powerpoint/2010/main" val="291344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4E2CC7B-DAB5-4DB3-A82B-77907CFA1C41}"/>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altLang="en-US" sz="5000" b="1" kern="1200">
                <a:solidFill>
                  <a:schemeClr val="tx1"/>
                </a:solidFill>
                <a:latin typeface="+mj-lt"/>
                <a:ea typeface="+mj-ea"/>
                <a:cs typeface="+mj-cs"/>
              </a:rPr>
              <a:t>ANTI-RACIST PRINCIPLES</a:t>
            </a:r>
            <a:r>
              <a:rPr lang="en-US" altLang="en-US" sz="5000" kern="1200">
                <a:solidFill>
                  <a:schemeClr val="tx1"/>
                </a:solidFill>
                <a:latin typeface="+mj-lt"/>
                <a:ea typeface="+mj-ea"/>
                <a:cs typeface="+mj-cs"/>
              </a:rPr>
              <a:t> </a:t>
            </a:r>
            <a:endParaRPr lang="en-US" sz="5000" kern="1200">
              <a:solidFill>
                <a:schemeClr val="tx1"/>
              </a:solidFill>
              <a:latin typeface="+mj-lt"/>
              <a:ea typeface="+mj-ea"/>
              <a:cs typeface="+mj-cs"/>
            </a:endParaRPr>
          </a:p>
        </p:txBody>
      </p:sp>
      <p:sp>
        <p:nvSpPr>
          <p:cNvPr id="141" name="sketch line">
            <a:extLst>
              <a:ext uri="{FF2B5EF4-FFF2-40B4-BE49-F238E27FC236}">
                <a16:creationId xmlns:a16="http://schemas.microsoft.com/office/drawing/2014/main" xmlns=""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3B01A0C-DB5A-4B7A-9960-3CE4EC6D3830}"/>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a:buNone/>
            </a:pPr>
            <a:r>
              <a:rPr lang="en-US" altLang="en-US" sz="2200" dirty="0"/>
              <a:t>T</a:t>
            </a:r>
            <a:r>
              <a:rPr kumimoji="0" lang="en-US" altLang="en-US" sz="2200" b="0" i="0" u="none" strike="noStrike" cap="none" normalizeH="0" baseline="0" dirty="0">
                <a:ln>
                  <a:noFill/>
                </a:ln>
                <a:effectLst/>
              </a:rPr>
              <a:t>he Liberated Village applies the People’s Institute for Survival and Beyond Undoing Institutional Racism (UIR) social transformation</a:t>
            </a:r>
            <a:endParaRPr lang="en-US" sz="2200" dirty="0"/>
          </a:p>
        </p:txBody>
      </p:sp>
      <p:pic>
        <p:nvPicPr>
          <p:cNvPr id="6150" name="Picture 6" descr="Graphical user interface&#10;&#10;Description automatically generated">
            <a:extLst>
              <a:ext uri="{FF2B5EF4-FFF2-40B4-BE49-F238E27FC236}">
                <a16:creationId xmlns:a16="http://schemas.microsoft.com/office/drawing/2014/main" xmlns="" id="{2066E20F-7534-4B41-AA98-7F6180E291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228439"/>
            <a:ext cx="6903720" cy="440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2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D4D28E87-62D2-4602-B72F-5F74AA236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4E2CC7B-DAB5-4DB3-A82B-77907CFA1C41}"/>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altLang="en-US" sz="5400" b="1" kern="1200">
                <a:solidFill>
                  <a:schemeClr val="bg1"/>
                </a:solidFill>
                <a:latin typeface="+mj-lt"/>
                <a:ea typeface="+mj-ea"/>
                <a:cs typeface="+mj-cs"/>
              </a:rPr>
              <a:t>KWANZAA PRINCIPLES</a:t>
            </a:r>
            <a:r>
              <a:rPr lang="en-US" altLang="en-US" sz="5400" kern="1200">
                <a:solidFill>
                  <a:schemeClr val="bg1"/>
                </a:solidFill>
                <a:latin typeface="+mj-lt"/>
                <a:ea typeface="+mj-ea"/>
                <a:cs typeface="+mj-cs"/>
              </a:rPr>
              <a:t> </a:t>
            </a:r>
            <a:endParaRPr lang="en-US" sz="5400" kern="120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xmlns="" id="{33B01A0C-DB5A-4B7A-9960-3CE4EC6D3830}"/>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altLang="en-US" sz="2400" kern="1200">
                <a:solidFill>
                  <a:schemeClr val="accent1">
                    <a:lumMod val="20000"/>
                    <a:lumOff val="80000"/>
                  </a:schemeClr>
                </a:solidFill>
                <a:latin typeface="+mn-lt"/>
                <a:ea typeface="+mn-ea"/>
                <a:cs typeface="+mn-cs"/>
              </a:rPr>
              <a:t>T</a:t>
            </a:r>
            <a:r>
              <a:rPr kumimoji="0" lang="en-US" altLang="en-US" sz="2400" b="0" i="0" u="none" strike="noStrike" kern="1200" cap="none" normalizeH="0" baseline="0">
                <a:ln>
                  <a:noFill/>
                </a:ln>
                <a:solidFill>
                  <a:schemeClr val="accent1">
                    <a:lumMod val="20000"/>
                    <a:lumOff val="80000"/>
                  </a:schemeClr>
                </a:solidFill>
                <a:effectLst/>
                <a:latin typeface="+mn-lt"/>
                <a:ea typeface="+mn-ea"/>
                <a:cs typeface="+mn-cs"/>
              </a:rPr>
              <a:t>he Liberated Village embraces the 7 Principles aka Nguza Saba</a:t>
            </a:r>
            <a:endParaRPr lang="en-US" sz="2400" kern="1200">
              <a:solidFill>
                <a:schemeClr val="accent1">
                  <a:lumMod val="20000"/>
                  <a:lumOff val="80000"/>
                </a:schemeClr>
              </a:solidFill>
              <a:latin typeface="+mn-lt"/>
              <a:ea typeface="+mn-ea"/>
              <a:cs typeface="+mn-cs"/>
            </a:endParaRPr>
          </a:p>
        </p:txBody>
      </p:sp>
      <p:pic>
        <p:nvPicPr>
          <p:cNvPr id="3074" name="Picture 2">
            <a:extLst>
              <a:ext uri="{FF2B5EF4-FFF2-40B4-BE49-F238E27FC236}">
                <a16:creationId xmlns:a16="http://schemas.microsoft.com/office/drawing/2014/main" xmlns="" id="{96C63B1A-2E06-4B9C-9709-9265A2FE93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8274" y="2139351"/>
            <a:ext cx="7275451" cy="416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9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8D0C279-0C41-4D87-BC3E-1A2AEDBE9E41}"/>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5400" dirty="0"/>
              <a:t>The Golden Circle </a:t>
            </a:r>
          </a:p>
        </p:txBody>
      </p:sp>
      <p:sp>
        <p:nvSpPr>
          <p:cNvPr id="78" name="sketch line">
            <a:extLst>
              <a:ext uri="{FF2B5EF4-FFF2-40B4-BE49-F238E27FC236}">
                <a16:creationId xmlns:a16="http://schemas.microsoft.com/office/drawing/2014/main" xmlns="" id="{927D5270-6648-4CC1-8F78-48BE299CA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oogle Shape;91;p18" descr="Golden Circle Simon Sinek Png, Transparent Png - kindpng">
            <a:extLst>
              <a:ext uri="{FF2B5EF4-FFF2-40B4-BE49-F238E27FC236}">
                <a16:creationId xmlns:a16="http://schemas.microsoft.com/office/drawing/2014/main" xmlns="" id="{0411E6BB-FCDF-4F62-B1DA-F829A5B634A9}"/>
              </a:ext>
            </a:extLst>
          </p:cNvPr>
          <p:cNvPicPr preferRelativeResize="0"/>
          <p:nvPr/>
        </p:nvPicPr>
        <p:blipFill rotWithShape="1">
          <a:blip r:embed="rId3"/>
          <a:srcRect l="8760" r="8763"/>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p:spPr>
      </p:pic>
      <p:sp>
        <p:nvSpPr>
          <p:cNvPr id="3" name="Content Placeholder 2">
            <a:extLst>
              <a:ext uri="{FF2B5EF4-FFF2-40B4-BE49-F238E27FC236}">
                <a16:creationId xmlns:a16="http://schemas.microsoft.com/office/drawing/2014/main" xmlns="" id="{87563310-74C7-44DE-BF3E-26534CEDFB76}"/>
              </a:ext>
            </a:extLst>
          </p:cNvPr>
          <p:cNvSpPr>
            <a:spLocks noGrp="1"/>
          </p:cNvSpPr>
          <p:nvPr>
            <p:ph idx="1"/>
          </p:nvPr>
        </p:nvSpPr>
        <p:spPr>
          <a:xfrm>
            <a:off x="4905955" y="2071316"/>
            <a:ext cx="6899052" cy="4315716"/>
          </a:xfrm>
        </p:spPr>
        <p:txBody>
          <a:bodyPr vert="horz" lIns="91440" tIns="45720" rIns="91440" bIns="45720" rtlCol="0" anchor="t">
            <a:normAutofit fontScale="92500" lnSpcReduction="10000"/>
          </a:bodyPr>
          <a:lstStyle/>
          <a:p>
            <a:pPr marL="0" marR="0" indent="0">
              <a:spcBef>
                <a:spcPts val="0"/>
              </a:spcBef>
              <a:spcAft>
                <a:spcPts val="0"/>
              </a:spcAft>
              <a:buNone/>
            </a:pPr>
            <a:r>
              <a:rPr lang="en-US" sz="1700" b="1" dirty="0">
                <a:effectLst/>
              </a:rPr>
              <a:t>WHY</a:t>
            </a:r>
            <a:r>
              <a:rPr lang="en-US" sz="1700" dirty="0">
                <a:effectLst/>
              </a:rPr>
              <a:t> </a:t>
            </a:r>
          </a:p>
          <a:p>
            <a:pPr marL="0" marR="0" indent="0">
              <a:spcBef>
                <a:spcPts val="0"/>
              </a:spcBef>
              <a:spcAft>
                <a:spcPts val="0"/>
              </a:spcAft>
              <a:buNone/>
            </a:pPr>
            <a:r>
              <a:rPr lang="en-US" sz="1700" i="1" dirty="0">
                <a:effectLst/>
              </a:rPr>
              <a:t>Vision:</a:t>
            </a:r>
            <a:r>
              <a:rPr lang="en-US" sz="1700" dirty="0">
                <a:effectLst/>
              </a:rPr>
              <a:t> We see generation of scholar experiencing liberation and healing from system racism by living into their true cultural identity, brilliance, and purpose. </a:t>
            </a:r>
          </a:p>
          <a:p>
            <a:pPr marL="0" marR="0">
              <a:spcBef>
                <a:spcPts val="0"/>
              </a:spcBef>
              <a:spcAft>
                <a:spcPts val="0"/>
              </a:spcAft>
            </a:pPr>
            <a:endParaRPr lang="en-US" sz="1700" dirty="0">
              <a:effectLst/>
            </a:endParaRPr>
          </a:p>
          <a:p>
            <a:pPr marL="0" marR="0" indent="0">
              <a:spcBef>
                <a:spcPts val="0"/>
              </a:spcBef>
              <a:spcAft>
                <a:spcPts val="0"/>
              </a:spcAft>
              <a:buNone/>
            </a:pPr>
            <a:r>
              <a:rPr lang="en-US" sz="1700" i="1" dirty="0">
                <a:effectLst/>
              </a:rPr>
              <a:t>Mission:</a:t>
            </a:r>
            <a:r>
              <a:rPr lang="en-US" sz="1700" b="1" dirty="0">
                <a:effectLst/>
              </a:rPr>
              <a:t> </a:t>
            </a:r>
            <a:r>
              <a:rPr lang="en-US" sz="1700" dirty="0">
                <a:effectLst/>
              </a:rPr>
              <a:t>We</a:t>
            </a:r>
            <a:r>
              <a:rPr lang="en-US" sz="1700" b="1" dirty="0">
                <a:effectLst/>
              </a:rPr>
              <a:t> </a:t>
            </a:r>
            <a:r>
              <a:rPr lang="en-US" sz="1700" dirty="0">
                <a:effectLst/>
              </a:rPr>
              <a:t>create authentic partnerships to promote culturally responsive practices that inspires belief in the brilliance of ALL scholar.</a:t>
            </a:r>
          </a:p>
          <a:p>
            <a:pPr marL="0" marR="0" indent="0">
              <a:spcBef>
                <a:spcPts val="0"/>
              </a:spcBef>
              <a:spcAft>
                <a:spcPts val="0"/>
              </a:spcAft>
              <a:buNone/>
            </a:pPr>
            <a:r>
              <a:rPr lang="en-US" sz="1700" dirty="0">
                <a:effectLst/>
              </a:rPr>
              <a:t> </a:t>
            </a:r>
          </a:p>
          <a:p>
            <a:pPr marL="0" marR="0" indent="0">
              <a:spcBef>
                <a:spcPts val="0"/>
              </a:spcBef>
              <a:spcAft>
                <a:spcPts val="0"/>
              </a:spcAft>
              <a:buNone/>
            </a:pPr>
            <a:r>
              <a:rPr lang="en-US" sz="1700" b="1" dirty="0">
                <a:effectLst/>
              </a:rPr>
              <a:t>HOW </a:t>
            </a:r>
            <a:endParaRPr lang="en-US" sz="1700" dirty="0">
              <a:effectLst/>
            </a:endParaRPr>
          </a:p>
          <a:p>
            <a:pPr marL="0" marR="0" indent="0">
              <a:spcBef>
                <a:spcPts val="0"/>
              </a:spcBef>
              <a:spcAft>
                <a:spcPts val="0"/>
              </a:spcAft>
              <a:buNone/>
            </a:pPr>
            <a:r>
              <a:rPr lang="en-US" sz="1700" dirty="0">
                <a:effectLst/>
              </a:rPr>
              <a:t>TIRP Core Principles:</a:t>
            </a:r>
          </a:p>
          <a:p>
            <a:pPr marL="342900" marR="0" lvl="0">
              <a:spcBef>
                <a:spcPts val="0"/>
              </a:spcBef>
              <a:spcAft>
                <a:spcPts val="0"/>
              </a:spcAft>
              <a:buSzPts val="1200"/>
            </a:pPr>
            <a:r>
              <a:rPr lang="en-US" sz="1700" b="1" dirty="0">
                <a:effectLst/>
              </a:rPr>
              <a:t>D</a:t>
            </a:r>
            <a:r>
              <a:rPr lang="en-US" sz="1700" dirty="0">
                <a:effectLst/>
              </a:rPr>
              <a:t>evelop skills that promote healing</a:t>
            </a:r>
          </a:p>
          <a:p>
            <a:pPr marL="342900" marR="0" lvl="0">
              <a:spcBef>
                <a:spcPts val="0"/>
              </a:spcBef>
              <a:spcAft>
                <a:spcPts val="0"/>
              </a:spcAft>
              <a:buSzPts val="1200"/>
            </a:pPr>
            <a:r>
              <a:rPr lang="en-US" sz="1700" b="1" dirty="0">
                <a:effectLst/>
              </a:rPr>
              <a:t>F</a:t>
            </a:r>
            <a:r>
              <a:rPr lang="en-US" sz="1700" dirty="0">
                <a:effectLst/>
              </a:rPr>
              <a:t>ocus</a:t>
            </a:r>
            <a:r>
              <a:rPr lang="en-US" sz="1700" b="1" dirty="0">
                <a:effectLst/>
              </a:rPr>
              <a:t> </a:t>
            </a:r>
            <a:r>
              <a:rPr lang="en-US" sz="1700" dirty="0">
                <a:effectLst/>
              </a:rPr>
              <a:t>on the whole child</a:t>
            </a:r>
          </a:p>
          <a:p>
            <a:pPr marL="342900" marR="0" lvl="0">
              <a:spcBef>
                <a:spcPts val="0"/>
              </a:spcBef>
              <a:spcAft>
                <a:spcPts val="0"/>
              </a:spcAft>
              <a:buSzPts val="1200"/>
            </a:pPr>
            <a:r>
              <a:rPr lang="en-US" sz="1700" b="1" dirty="0">
                <a:effectLst/>
              </a:rPr>
              <a:t>F</a:t>
            </a:r>
            <a:r>
              <a:rPr lang="en-US" sz="1700" dirty="0">
                <a:effectLst/>
              </a:rPr>
              <a:t>oster collectivism and power</a:t>
            </a:r>
          </a:p>
          <a:p>
            <a:pPr marL="342900" marR="0" lvl="0">
              <a:spcBef>
                <a:spcPts val="0"/>
              </a:spcBef>
              <a:spcAft>
                <a:spcPts val="0"/>
              </a:spcAft>
              <a:buSzPts val="1200"/>
            </a:pPr>
            <a:r>
              <a:rPr lang="en-US" sz="1700" b="1" dirty="0">
                <a:effectLst/>
              </a:rPr>
              <a:t>L</a:t>
            </a:r>
            <a:r>
              <a:rPr lang="en-US" sz="1700" dirty="0">
                <a:effectLst/>
              </a:rPr>
              <a:t>ead</a:t>
            </a:r>
            <a:r>
              <a:rPr lang="en-US" sz="1700" b="1" dirty="0">
                <a:effectLst/>
              </a:rPr>
              <a:t> </a:t>
            </a:r>
            <a:r>
              <a:rPr lang="en-US" sz="1700" dirty="0">
                <a:effectLst/>
              </a:rPr>
              <a:t>with racial justice</a:t>
            </a:r>
            <a:endParaRPr lang="en-US" sz="1700" dirty="0"/>
          </a:p>
          <a:p>
            <a:pPr marL="0" marR="0" lvl="0">
              <a:spcBef>
                <a:spcPts val="0"/>
              </a:spcBef>
              <a:spcAft>
                <a:spcPts val="0"/>
              </a:spcAft>
              <a:buSzPts val="1200"/>
            </a:pPr>
            <a:endParaRPr lang="en-US" sz="1700" dirty="0">
              <a:effectLst/>
            </a:endParaRPr>
          </a:p>
          <a:p>
            <a:pPr marL="0" marR="0" indent="0">
              <a:spcBef>
                <a:spcPts val="0"/>
              </a:spcBef>
              <a:spcAft>
                <a:spcPts val="0"/>
              </a:spcAft>
              <a:buNone/>
            </a:pPr>
            <a:r>
              <a:rPr lang="en-US" sz="1700" b="1" dirty="0">
                <a:effectLst/>
              </a:rPr>
              <a:t>WHAT</a:t>
            </a:r>
            <a:endParaRPr lang="en-US" sz="1700" dirty="0">
              <a:effectLst/>
            </a:endParaRPr>
          </a:p>
          <a:p>
            <a:pPr marL="0" marR="0" indent="0">
              <a:spcBef>
                <a:spcPts val="0"/>
              </a:spcBef>
              <a:spcAft>
                <a:spcPts val="0"/>
              </a:spcAft>
              <a:buNone/>
            </a:pPr>
            <a:r>
              <a:rPr lang="en-US" sz="1700" dirty="0">
                <a:effectLst/>
              </a:rPr>
              <a:t>Theory of Action</a:t>
            </a:r>
          </a:p>
          <a:p>
            <a:pPr marL="342900" marR="0" lvl="0">
              <a:spcBef>
                <a:spcPts val="0"/>
              </a:spcBef>
              <a:spcAft>
                <a:spcPts val="0"/>
              </a:spcAft>
            </a:pPr>
            <a:r>
              <a:rPr lang="en-US" sz="1700" b="1" dirty="0">
                <a:effectLst/>
              </a:rPr>
              <a:t>C</a:t>
            </a:r>
            <a:r>
              <a:rPr lang="en-US" sz="1700" dirty="0">
                <a:effectLst/>
              </a:rPr>
              <a:t>apacity Building </a:t>
            </a:r>
          </a:p>
          <a:p>
            <a:pPr marL="342900" marR="0" lvl="0">
              <a:spcBef>
                <a:spcPts val="0"/>
              </a:spcBef>
              <a:spcAft>
                <a:spcPts val="0"/>
              </a:spcAft>
            </a:pPr>
            <a:r>
              <a:rPr lang="en-US" sz="1700" b="1" dirty="0">
                <a:effectLst/>
              </a:rPr>
              <a:t>C</a:t>
            </a:r>
            <a:r>
              <a:rPr lang="en-US" sz="1700" dirty="0">
                <a:effectLst/>
              </a:rPr>
              <a:t>ultural</a:t>
            </a:r>
            <a:r>
              <a:rPr lang="en-US" sz="1700" b="1" dirty="0">
                <a:effectLst/>
              </a:rPr>
              <a:t> </a:t>
            </a:r>
            <a:r>
              <a:rPr lang="en-US" sz="1700" dirty="0">
                <a:effectLst/>
              </a:rPr>
              <a:t>Identity Development</a:t>
            </a:r>
          </a:p>
          <a:p>
            <a:pPr marL="342900" marR="0" lvl="0">
              <a:spcBef>
                <a:spcPts val="0"/>
              </a:spcBef>
              <a:spcAft>
                <a:spcPts val="0"/>
              </a:spcAft>
            </a:pPr>
            <a:r>
              <a:rPr lang="en-US" sz="1700" b="1" dirty="0">
                <a:effectLst/>
              </a:rPr>
              <a:t>F</a:t>
            </a:r>
            <a:r>
              <a:rPr lang="en-US" sz="1700" dirty="0">
                <a:effectLst/>
              </a:rPr>
              <a:t>amily Leadership and Engagement</a:t>
            </a:r>
          </a:p>
          <a:p>
            <a:pPr marL="342900" marR="0" lvl="0">
              <a:spcBef>
                <a:spcPts val="0"/>
              </a:spcBef>
              <a:spcAft>
                <a:spcPts val="0"/>
              </a:spcAft>
            </a:pPr>
            <a:r>
              <a:rPr lang="en-US" sz="1700" b="1" dirty="0">
                <a:effectLst/>
              </a:rPr>
              <a:t>S</a:t>
            </a:r>
            <a:r>
              <a:rPr lang="en-US" sz="1700" dirty="0">
                <a:effectLst/>
              </a:rPr>
              <a:t>ystems Creation and Alignment </a:t>
            </a:r>
            <a:r>
              <a:rPr lang="en-US" sz="1700" b="1" dirty="0">
                <a:effectLst/>
              </a:rPr>
              <a:t> </a:t>
            </a:r>
            <a:endParaRPr lang="en-US" sz="1700" dirty="0"/>
          </a:p>
          <a:p>
            <a:pPr marL="342900" marR="0" lvl="0">
              <a:spcBef>
                <a:spcPts val="0"/>
              </a:spcBef>
              <a:spcAft>
                <a:spcPts val="0"/>
              </a:spcAft>
            </a:pPr>
            <a:r>
              <a:rPr lang="en-US" sz="1700" b="1" dirty="0">
                <a:effectLst/>
              </a:rPr>
              <a:t>Y</a:t>
            </a:r>
            <a:r>
              <a:rPr lang="en-US" sz="1700" dirty="0">
                <a:effectLst/>
              </a:rPr>
              <a:t>outh Development and Leadership</a:t>
            </a:r>
          </a:p>
          <a:p>
            <a:endParaRPr lang="en-US" sz="1200" dirty="0"/>
          </a:p>
        </p:txBody>
      </p:sp>
    </p:spTree>
    <p:extLst>
      <p:ext uri="{BB962C8B-B14F-4D97-AF65-F5344CB8AC3E}">
        <p14:creationId xmlns:p14="http://schemas.microsoft.com/office/powerpoint/2010/main" val="114299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498E593-6B08-4592-A25C-C89F7D7E67F6}"/>
              </a:ext>
            </a:extLst>
          </p:cNvPr>
          <p:cNvSpPr>
            <a:spLocks noGrp="1"/>
          </p:cNvSpPr>
          <p:nvPr>
            <p:ph type="title"/>
          </p:nvPr>
        </p:nvSpPr>
        <p:spPr>
          <a:xfrm>
            <a:off x="640079" y="325369"/>
            <a:ext cx="4670097" cy="1956841"/>
          </a:xfrm>
        </p:spPr>
        <p:txBody>
          <a:bodyPr vert="horz" lIns="91440" tIns="45720" rIns="91440" bIns="45720" rtlCol="0" anchor="b">
            <a:normAutofit/>
          </a:bodyPr>
          <a:lstStyle/>
          <a:p>
            <a:r>
              <a:rPr lang="en-US" sz="4200" dirty="0"/>
              <a:t>The Liberated Village </a:t>
            </a:r>
            <a:br>
              <a:rPr lang="en-US" sz="4200" dirty="0"/>
            </a:br>
            <a:r>
              <a:rPr lang="en-US" sz="4200" dirty="0"/>
              <a:t>Ideology</a:t>
            </a:r>
          </a:p>
        </p:txBody>
      </p:sp>
      <p:sp>
        <p:nvSpPr>
          <p:cNvPr id="76"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xmlns="" id="{2092655E-BAB5-4DC9-8B93-C07A837C7D28}"/>
              </a:ext>
            </a:extLst>
          </p:cNvPr>
          <p:cNvSpPr>
            <a:spLocks noGrp="1"/>
          </p:cNvSpPr>
          <p:nvPr>
            <p:ph sz="half" idx="2"/>
          </p:nvPr>
        </p:nvSpPr>
        <p:spPr>
          <a:xfrm>
            <a:off x="304800" y="2872899"/>
            <a:ext cx="4578869" cy="3659732"/>
          </a:xfrm>
        </p:spPr>
        <p:txBody>
          <a:bodyPr vert="horz" lIns="91440" tIns="45720" rIns="91440" bIns="45720" rtlCol="0">
            <a:normAutofit/>
          </a:bodyPr>
          <a:lstStyle/>
          <a:p>
            <a:pPr marL="0">
              <a:spcBef>
                <a:spcPts val="0"/>
              </a:spcBef>
            </a:pPr>
            <a:endParaRPr lang="en-US" sz="2200"/>
          </a:p>
          <a:p>
            <a:pPr marL="0"/>
            <a:endParaRPr lang="en-US" sz="2200" i="1"/>
          </a:p>
          <a:p>
            <a:pPr marL="0"/>
            <a:endParaRPr lang="en-US" sz="2200"/>
          </a:p>
        </p:txBody>
      </p:sp>
      <p:pic>
        <p:nvPicPr>
          <p:cNvPr id="1026" name="Picture 2">
            <a:extLst>
              <a:ext uri="{FF2B5EF4-FFF2-40B4-BE49-F238E27FC236}">
                <a16:creationId xmlns:a16="http://schemas.microsoft.com/office/drawing/2014/main" xmlns="" id="{10FA4923-800C-4CA0-BA73-AC42857BE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496" b="949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B799389-B2BE-40F9-B083-7946C502EB81}"/>
              </a:ext>
            </a:extLst>
          </p:cNvPr>
          <p:cNvSpPr txBox="1"/>
          <p:nvPr/>
        </p:nvSpPr>
        <p:spPr>
          <a:xfrm>
            <a:off x="501020" y="2703016"/>
            <a:ext cx="4925222" cy="3785652"/>
          </a:xfrm>
          <a:prstGeom prst="rect">
            <a:avLst/>
          </a:prstGeom>
          <a:noFill/>
        </p:spPr>
        <p:txBody>
          <a:bodyPr wrap="square" rtlCol="0">
            <a:spAutoFit/>
          </a:bodyPr>
          <a:lstStyle/>
          <a:p>
            <a:r>
              <a:rPr lang="en-US" sz="2400" dirty="0">
                <a:effectLst/>
                <a:latin typeface="Times New Roman" panose="02020603050405020304" pitchFamily="18" charset="0"/>
                <a:ea typeface="Calibri" panose="020F0502020204030204" pitchFamily="34" charset="0"/>
              </a:rPr>
              <a:t>LHSIR RFP is seeking partners who opt in to a collective methodology </a:t>
            </a:r>
            <a:r>
              <a:rPr lang="en-US" sz="2400" dirty="0">
                <a:solidFill>
                  <a:srgbClr val="000000"/>
                </a:solidFill>
                <a:effectLst/>
                <a:latin typeface="Times New Roman" panose="02020603050405020304" pitchFamily="18" charset="0"/>
                <a:ea typeface="Calibri" panose="020F0502020204030204" pitchFamily="34" charset="0"/>
              </a:rPr>
              <a:t>to show evidence of collective impact</a:t>
            </a:r>
            <a:r>
              <a:rPr lang="en-US" sz="2400" dirty="0">
                <a:effectLst/>
                <a:latin typeface="Times New Roman" panose="02020603050405020304" pitchFamily="18" charset="0"/>
                <a:ea typeface="Calibri" panose="020F0502020204030204" pitchFamily="34" charset="0"/>
              </a:rPr>
              <a:t>. </a:t>
            </a:r>
          </a:p>
          <a:p>
            <a:endParaRPr lang="en-US" sz="2400" dirty="0">
              <a:latin typeface="Times New Roman" panose="02020603050405020304" pitchFamily="18" charset="0"/>
              <a:ea typeface="Calibri" panose="020F0502020204030204" pitchFamily="34" charset="0"/>
            </a:endParaRPr>
          </a:p>
          <a:p>
            <a:r>
              <a:rPr lang="en-US" sz="2400" dirty="0">
                <a:effectLst/>
                <a:latin typeface="Times New Roman" panose="02020603050405020304" pitchFamily="18" charset="0"/>
                <a:ea typeface="Calibri" panose="020F0502020204030204" pitchFamily="34" charset="0"/>
              </a:rPr>
              <a:t>The conditions of collective impact are having a shared vision, shared measurements, mutually reinforcing strategies, continuous communication, and a strong infrastructure for collective work. </a:t>
            </a:r>
            <a:endParaRPr lang="en-US" sz="2400" dirty="0"/>
          </a:p>
        </p:txBody>
      </p:sp>
    </p:spTree>
    <p:extLst>
      <p:ext uri="{BB962C8B-B14F-4D97-AF65-F5344CB8AC3E}">
        <p14:creationId xmlns:p14="http://schemas.microsoft.com/office/powerpoint/2010/main" val="35981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498E593-6B08-4592-A25C-C89F7D7E67F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t>The Collective Movement</a:t>
            </a:r>
          </a:p>
        </p:txBody>
      </p:sp>
      <p:sp>
        <p:nvSpPr>
          <p:cNvPr id="76"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xmlns="" id="{2092655E-BAB5-4DC9-8B93-C07A837C7D28}"/>
              </a:ext>
            </a:extLst>
          </p:cNvPr>
          <p:cNvSpPr>
            <a:spLocks noGrp="1"/>
          </p:cNvSpPr>
          <p:nvPr>
            <p:ph sz="half" idx="2"/>
          </p:nvPr>
        </p:nvSpPr>
        <p:spPr>
          <a:xfrm>
            <a:off x="366417" y="2596138"/>
            <a:ext cx="4578869" cy="3659732"/>
          </a:xfrm>
        </p:spPr>
        <p:txBody>
          <a:bodyPr vert="horz" lIns="91440" tIns="45720" rIns="91440" bIns="45720" rtlCol="0">
            <a:normAutofit/>
          </a:bodyPr>
          <a:lstStyle/>
          <a:p>
            <a:pPr marL="0">
              <a:spcBef>
                <a:spcPts val="0"/>
              </a:spcBef>
            </a:pPr>
            <a:endParaRPr lang="en-US" sz="2200" dirty="0"/>
          </a:p>
          <a:p>
            <a:pPr marL="0"/>
            <a:endParaRPr lang="en-US" sz="2200" i="1" dirty="0"/>
          </a:p>
          <a:p>
            <a:pPr marL="0"/>
            <a:endParaRPr lang="en-US" sz="2200" dirty="0"/>
          </a:p>
        </p:txBody>
      </p:sp>
      <p:pic>
        <p:nvPicPr>
          <p:cNvPr id="1026" name="Picture 2">
            <a:extLst>
              <a:ext uri="{FF2B5EF4-FFF2-40B4-BE49-F238E27FC236}">
                <a16:creationId xmlns:a16="http://schemas.microsoft.com/office/drawing/2014/main" xmlns="" id="{10FA4923-800C-4CA0-BA73-AC42857BE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63" r="866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B799389-B2BE-40F9-B083-7946C502EB81}"/>
              </a:ext>
            </a:extLst>
          </p:cNvPr>
          <p:cNvSpPr txBox="1"/>
          <p:nvPr/>
        </p:nvSpPr>
        <p:spPr>
          <a:xfrm>
            <a:off x="351738" y="2716220"/>
            <a:ext cx="4945285" cy="4024628"/>
          </a:xfrm>
          <a:prstGeom prst="rect">
            <a:avLst/>
          </a:prstGeom>
          <a:noFill/>
        </p:spPr>
        <p:txBody>
          <a:bodyPr wrap="square" rtlCol="0">
            <a:spAutoFit/>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Liberation and Healing Movement will address the educational gaps rooted in racism that has negatively contributed to black and brown scholars’ ability to thrive and succeed. Instead of partners working in isolated efforts, organization will work together towards community-centered solutions for transformative systemic change.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136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21ED85A8E6B4F81B9B11743D51DDB" ma:contentTypeVersion="11" ma:contentTypeDescription="Create a new document." ma:contentTypeScope="" ma:versionID="e2949da2956e2f0bac29b5d6137eb01e">
  <xsd:schema xmlns:xsd="http://www.w3.org/2001/XMLSchema" xmlns:xs="http://www.w3.org/2001/XMLSchema" xmlns:p="http://schemas.microsoft.com/office/2006/metadata/properties" xmlns:ns3="55140570-c1c7-49c7-ba11-753602f7a51f" xmlns:ns4="58bc19f5-edc3-4f89-90cd-127c66672178" targetNamespace="http://schemas.microsoft.com/office/2006/metadata/properties" ma:root="true" ma:fieldsID="9268e00a849c5ccb1276aa8caa133230" ns3:_="" ns4:_="">
    <xsd:import namespace="55140570-c1c7-49c7-ba11-753602f7a51f"/>
    <xsd:import namespace="58bc19f5-edc3-4f89-90cd-127c666721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40570-c1c7-49c7-ba11-753602f7a5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bc19f5-edc3-4f89-90cd-127c666721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CFA471-2454-4362-ACF0-7E496AF01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140570-c1c7-49c7-ba11-753602f7a51f"/>
    <ds:schemaRef ds:uri="58bc19f5-edc3-4f89-90cd-127c66672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BE0A19-0012-4518-9E56-1FD928D9DB5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5140570-c1c7-49c7-ba11-753602f7a51f"/>
    <ds:schemaRef ds:uri="http://purl.org/dc/terms/"/>
    <ds:schemaRef ds:uri="http://schemas.openxmlformats.org/package/2006/metadata/core-properties"/>
    <ds:schemaRef ds:uri="58bc19f5-edc3-4f89-90cd-127c66672178"/>
    <ds:schemaRef ds:uri="http://www.w3.org/XML/1998/namespace"/>
    <ds:schemaRef ds:uri="http://purl.org/dc/dcmitype/"/>
  </ds:schemaRefs>
</ds:datastoreItem>
</file>

<file path=customXml/itemProps3.xml><?xml version="1.0" encoding="utf-8"?>
<ds:datastoreItem xmlns:ds="http://schemas.openxmlformats.org/officeDocument/2006/customXml" ds:itemID="{4F3FD24F-AAA3-4D3D-B3A6-5EB1203B46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36211</TotalTime>
  <Words>2047</Words>
  <Application>Microsoft Macintosh PowerPoint</Application>
  <PresentationFormat>Widescreen</PresentationFormat>
  <Paragraphs>260</Paragraphs>
  <Slides>21</Slides>
  <Notes>19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Aharoni</vt:lpstr>
      <vt:lpstr>Arial</vt:lpstr>
      <vt:lpstr>Calibri</vt:lpstr>
      <vt:lpstr>Calibri Light</vt:lpstr>
      <vt:lpstr>Courier New</vt:lpstr>
      <vt:lpstr>Fira Sans</vt:lpstr>
      <vt:lpstr>Franklin Gothic Book</vt:lpstr>
      <vt:lpstr>Franklin Gothic Demi</vt:lpstr>
      <vt:lpstr>Open Sans</vt:lpstr>
      <vt:lpstr>Roboto</vt:lpstr>
      <vt:lpstr>Times New Roman</vt:lpstr>
      <vt:lpstr>Tw Cen MT</vt:lpstr>
      <vt:lpstr>Wingdings 2</vt:lpstr>
      <vt:lpstr>Office Theme</vt:lpstr>
      <vt:lpstr>DividendVTI</vt:lpstr>
      <vt:lpstr> King County Best Starts for Kids 5-24   Liberation and Healing from Systemic &amp; Internalized Racism (LHSIR)  formally known as (Trauma-Informed &amp; Restorative Practices) </vt:lpstr>
      <vt:lpstr> BSK Trauma-Informed &amp; Restorative Practices Strategy Our Journey  from Awardees to The Village</vt:lpstr>
      <vt:lpstr>Our Journey From Trauma to Liberation  </vt:lpstr>
      <vt:lpstr>2.0 RFP </vt:lpstr>
      <vt:lpstr>ANTI-RACIST PRINCIPLES </vt:lpstr>
      <vt:lpstr>KWANZAA PRINCIPLES </vt:lpstr>
      <vt:lpstr>The Golden Circle </vt:lpstr>
      <vt:lpstr>The Liberated Village  Ideology</vt:lpstr>
      <vt:lpstr>The Collective Movement</vt:lpstr>
      <vt:lpstr>2.0 RFP Criteria  </vt:lpstr>
      <vt:lpstr>collective work and responsibility </vt:lpstr>
      <vt:lpstr>RELATIONSHIPS OF ENGAGEMENT</vt:lpstr>
      <vt:lpstr>2.0 RFP LHSIR Eligibility</vt:lpstr>
      <vt:lpstr>Applicant commitment </vt:lpstr>
      <vt:lpstr>Applicant commitment </vt:lpstr>
      <vt:lpstr>SCHOLARS commitment </vt:lpstr>
      <vt:lpstr>School Partners Commitment </vt:lpstr>
      <vt:lpstr>Parent/Guardian Commitment  </vt:lpstr>
      <vt:lpstr>Liberation and Healing from Systemic and Internalized Racism (LHSIR) 2.0 RFP 2022</vt:lpstr>
      <vt:lpstr>2.0 RFP Tentative Projection</vt:lpstr>
      <vt:lpstr>Where do I go from here…… Kujichagulia (Self/Collective Determination) </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Austin Foundation BSK Trauma Informed Restorative Practices Contract</dc:title>
  <dc:creator>Harris, Susan</dc:creator>
  <cp:lastModifiedBy>Jenjira Milan</cp:lastModifiedBy>
  <cp:revision>21</cp:revision>
  <dcterms:created xsi:type="dcterms:W3CDTF">2021-10-04T22:58:37Z</dcterms:created>
  <dcterms:modified xsi:type="dcterms:W3CDTF">2022-01-21T21:30:38Z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0x010100EB221ED85A8E6B4F81B9B11743D51DDB</vt:lpwstr>
  </property>
</Properties>
</file>